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72" r:id="rId2"/>
    <p:sldId id="273" r:id="rId3"/>
    <p:sldId id="274" r:id="rId4"/>
    <p:sldId id="275" r:id="rId5"/>
    <p:sldId id="276" r:id="rId6"/>
    <p:sldId id="277" r:id="rId7"/>
    <p:sldId id="278" r:id="rId8"/>
    <p:sldId id="279" r:id="rId9"/>
    <p:sldId id="280" r:id="rId10"/>
    <p:sldId id="281" r:id="rId11"/>
    <p:sldId id="282" r:id="rId12"/>
    <p:sldId id="283" r:id="rId13"/>
    <p:sldId id="284" r:id="rId14"/>
    <p:sldId id="285" r:id="rId15"/>
    <p:sldId id="286" r:id="rId16"/>
    <p:sldId id="287" r:id="rId17"/>
    <p:sldId id="288" r:id="rId18"/>
    <p:sldId id="289" r:id="rId19"/>
    <p:sldId id="290" r:id="rId20"/>
    <p:sldId id="291" r:id="rId21"/>
    <p:sldId id="266" r:id="rId22"/>
    <p:sldId id="267" r:id="rId23"/>
    <p:sldId id="268" r:id="rId24"/>
    <p:sldId id="269" r:id="rId25"/>
    <p:sldId id="270" r:id="rId26"/>
    <p:sldId id="271" r:id="rId27"/>
    <p:sldId id="257" r:id="rId28"/>
    <p:sldId id="258" r:id="rId29"/>
    <p:sldId id="259" r:id="rId30"/>
    <p:sldId id="260" r:id="rId31"/>
    <p:sldId id="261" r:id="rId32"/>
    <p:sldId id="262" r:id="rId33"/>
    <p:sldId id="263" r:id="rId34"/>
    <p:sldId id="264" r:id="rId35"/>
    <p:sldId id="265"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8" d="100"/>
          <a:sy n="98" d="100"/>
        </p:scale>
        <p:origin x="-720"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8E398B-FD9C-1648-A5B5-3C2F38A41817}" type="datetimeFigureOut">
              <a:t>24/11/16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BCA910-D411-3F4B-9410-211607479BD9}" type="slidenum">
              <a:t>‹#›</a:t>
            </a:fld>
            <a:endParaRPr lang="en-US"/>
          </a:p>
        </p:txBody>
      </p:sp>
    </p:spTree>
    <p:extLst>
      <p:ext uri="{BB962C8B-B14F-4D97-AF65-F5344CB8AC3E}">
        <p14:creationId xmlns:p14="http://schemas.microsoft.com/office/powerpoint/2010/main" val="290612856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3B085B39-97FD-5E49-A100-98633F8747AD}" type="slidenum">
              <a:rPr lang="en-US"/>
              <a:pPr/>
              <a:t>1</a:t>
            </a:fld>
            <a:endParaRPr lang="en-US"/>
          </a:p>
        </p:txBody>
      </p:sp>
      <p:sp>
        <p:nvSpPr>
          <p:cNvPr id="29697" name="Text Box 1"/>
          <p:cNvSpPr txBox="1">
            <a:spLocks noChangeArrowheads="1"/>
          </p:cNvSpPr>
          <p:nvPr>
            <p:ph type="sldImg"/>
          </p:nvPr>
        </p:nvSpPr>
        <p:spPr bwMode="auto">
          <a:xfrm>
            <a:off x="198741" y="695134"/>
            <a:ext cx="6459079" cy="342815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9698"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599E7952-B95B-F042-94CC-8155DC7119F3}" type="slidenum">
              <a:rPr lang="en-US"/>
              <a:pPr/>
              <a:t>10</a:t>
            </a:fld>
            <a:endParaRPr lang="en-US"/>
          </a:p>
        </p:txBody>
      </p:sp>
      <p:sp>
        <p:nvSpPr>
          <p:cNvPr id="38913" name="Text Box 1"/>
          <p:cNvSpPr txBox="1">
            <a:spLocks noChangeArrowheads="1"/>
          </p:cNvSpPr>
          <p:nvPr>
            <p:ph type="sldImg"/>
          </p:nvPr>
        </p:nvSpPr>
        <p:spPr bwMode="auto">
          <a:xfrm>
            <a:off x="198741" y="695134"/>
            <a:ext cx="6459079" cy="342815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8914"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78DCBCFD-E975-F249-9D27-6EF360403FDD}" type="slidenum">
              <a:rPr lang="en-US"/>
              <a:pPr/>
              <a:t>11</a:t>
            </a:fld>
            <a:endParaRPr lang="en-US"/>
          </a:p>
        </p:txBody>
      </p:sp>
      <p:sp>
        <p:nvSpPr>
          <p:cNvPr id="39937" name="Text Box 1"/>
          <p:cNvSpPr txBox="1">
            <a:spLocks noChangeArrowheads="1"/>
          </p:cNvSpPr>
          <p:nvPr>
            <p:ph type="sldImg"/>
          </p:nvPr>
        </p:nvSpPr>
        <p:spPr bwMode="auto">
          <a:xfrm>
            <a:off x="198741" y="695134"/>
            <a:ext cx="6459079" cy="342815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9938"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4F9DC404-11D6-E648-8961-9F839FE03791}" type="slidenum">
              <a:rPr lang="en-US"/>
              <a:pPr/>
              <a:t>12</a:t>
            </a:fld>
            <a:endParaRPr lang="en-US"/>
          </a:p>
        </p:txBody>
      </p:sp>
      <p:sp>
        <p:nvSpPr>
          <p:cNvPr id="40961" name="Text Box 1"/>
          <p:cNvSpPr txBox="1">
            <a:spLocks noChangeArrowheads="1"/>
          </p:cNvSpPr>
          <p:nvPr>
            <p:ph type="sldImg"/>
          </p:nvPr>
        </p:nvSpPr>
        <p:spPr bwMode="auto">
          <a:xfrm>
            <a:off x="198741" y="695134"/>
            <a:ext cx="6459079" cy="342815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0962"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5DF1E3C7-6D50-9A4B-BFB2-06BC4C2A8CB1}" type="slidenum">
              <a:rPr lang="en-US"/>
              <a:pPr/>
              <a:t>13</a:t>
            </a:fld>
            <a:endParaRPr lang="en-US"/>
          </a:p>
        </p:txBody>
      </p:sp>
      <p:sp>
        <p:nvSpPr>
          <p:cNvPr id="41985" name="Text Box 1"/>
          <p:cNvSpPr txBox="1">
            <a:spLocks noChangeArrowheads="1"/>
          </p:cNvSpPr>
          <p:nvPr>
            <p:ph type="sldImg"/>
          </p:nvPr>
        </p:nvSpPr>
        <p:spPr bwMode="auto">
          <a:xfrm>
            <a:off x="198741" y="695134"/>
            <a:ext cx="6459079" cy="342815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1986"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16D16769-FB35-A543-B9A8-EF99D86F0B17}" type="slidenum">
              <a:rPr lang="en-US"/>
              <a:pPr/>
              <a:t>14</a:t>
            </a:fld>
            <a:endParaRPr lang="en-US"/>
          </a:p>
        </p:txBody>
      </p:sp>
      <p:sp>
        <p:nvSpPr>
          <p:cNvPr id="43009" name="Text Box 1"/>
          <p:cNvSpPr txBox="1">
            <a:spLocks noChangeArrowheads="1"/>
          </p:cNvSpPr>
          <p:nvPr>
            <p:ph type="sldImg"/>
          </p:nvPr>
        </p:nvSpPr>
        <p:spPr bwMode="auto">
          <a:xfrm>
            <a:off x="198741" y="695134"/>
            <a:ext cx="6459079" cy="342815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3010"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E8068CE5-98DD-CB4F-8CF9-068E630480D1}" type="slidenum">
              <a:rPr lang="en-US"/>
              <a:pPr/>
              <a:t>15</a:t>
            </a:fld>
            <a:endParaRPr lang="en-US"/>
          </a:p>
        </p:txBody>
      </p:sp>
      <p:sp>
        <p:nvSpPr>
          <p:cNvPr id="44033" name="Text Box 1"/>
          <p:cNvSpPr txBox="1">
            <a:spLocks noChangeArrowheads="1"/>
          </p:cNvSpPr>
          <p:nvPr>
            <p:ph type="sldImg"/>
          </p:nvPr>
        </p:nvSpPr>
        <p:spPr bwMode="auto">
          <a:xfrm>
            <a:off x="198741" y="695134"/>
            <a:ext cx="6459079" cy="342815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4034"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F7EE3E6F-0E69-5140-A3D3-D41AE26587ED}" type="slidenum">
              <a:rPr lang="en-US"/>
              <a:pPr/>
              <a:t>16</a:t>
            </a:fld>
            <a:endParaRPr lang="en-US"/>
          </a:p>
        </p:txBody>
      </p:sp>
      <p:sp>
        <p:nvSpPr>
          <p:cNvPr id="45057" name="Text Box 1"/>
          <p:cNvSpPr txBox="1">
            <a:spLocks noChangeArrowheads="1"/>
          </p:cNvSpPr>
          <p:nvPr>
            <p:ph type="sldImg"/>
          </p:nvPr>
        </p:nvSpPr>
        <p:spPr bwMode="auto">
          <a:xfrm>
            <a:off x="198741" y="695134"/>
            <a:ext cx="6459079" cy="342815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5058"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D01DF5AC-5573-AB45-84E9-BA31343B6136}" type="slidenum">
              <a:rPr lang="en-US"/>
              <a:pPr/>
              <a:t>17</a:t>
            </a:fld>
            <a:endParaRPr lang="en-US"/>
          </a:p>
        </p:txBody>
      </p:sp>
      <p:sp>
        <p:nvSpPr>
          <p:cNvPr id="46081" name="Text Box 1"/>
          <p:cNvSpPr txBox="1">
            <a:spLocks noChangeArrowheads="1"/>
          </p:cNvSpPr>
          <p:nvPr>
            <p:ph type="sldImg"/>
          </p:nvPr>
        </p:nvSpPr>
        <p:spPr bwMode="auto">
          <a:xfrm>
            <a:off x="198741" y="695134"/>
            <a:ext cx="6459079" cy="342815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6082"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600823A6-DC17-7C4B-A1E6-754066B854A7}" type="slidenum">
              <a:rPr lang="en-US"/>
              <a:pPr/>
              <a:t>18</a:t>
            </a:fld>
            <a:endParaRPr lang="en-US"/>
          </a:p>
        </p:txBody>
      </p:sp>
      <p:sp>
        <p:nvSpPr>
          <p:cNvPr id="47105" name="Text Box 1"/>
          <p:cNvSpPr txBox="1">
            <a:spLocks noChangeArrowheads="1"/>
          </p:cNvSpPr>
          <p:nvPr>
            <p:ph type="sldImg"/>
          </p:nvPr>
        </p:nvSpPr>
        <p:spPr bwMode="auto">
          <a:xfrm>
            <a:off x="198741" y="695134"/>
            <a:ext cx="6459079" cy="342815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7106"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8D938BE3-042B-7347-99D8-374A79D73A73}" type="slidenum">
              <a:rPr lang="en-US"/>
              <a:pPr/>
              <a:t>19</a:t>
            </a:fld>
            <a:endParaRPr lang="en-US"/>
          </a:p>
        </p:txBody>
      </p:sp>
      <p:sp>
        <p:nvSpPr>
          <p:cNvPr id="48129" name="Text Box 1"/>
          <p:cNvSpPr txBox="1">
            <a:spLocks noChangeArrowheads="1"/>
          </p:cNvSpPr>
          <p:nvPr>
            <p:ph type="sldImg"/>
          </p:nvPr>
        </p:nvSpPr>
        <p:spPr bwMode="auto">
          <a:xfrm>
            <a:off x="198741" y="695134"/>
            <a:ext cx="6459079" cy="342815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8130"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2B055FE5-862F-4E49-BB42-647413EC392D}" type="slidenum">
              <a:rPr lang="en-US"/>
              <a:pPr/>
              <a:t>2</a:t>
            </a:fld>
            <a:endParaRPr lang="en-US"/>
          </a:p>
        </p:txBody>
      </p:sp>
      <p:sp>
        <p:nvSpPr>
          <p:cNvPr id="30721" name="Text Box 1"/>
          <p:cNvSpPr txBox="1">
            <a:spLocks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0722"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2B055FE5-862F-4E49-BB42-647413EC392D}" type="slidenum">
              <a:rPr lang="en-US"/>
              <a:pPr/>
              <a:t>20</a:t>
            </a:fld>
            <a:endParaRPr lang="en-US"/>
          </a:p>
        </p:txBody>
      </p:sp>
      <p:sp>
        <p:nvSpPr>
          <p:cNvPr id="30721" name="Text Box 1"/>
          <p:cNvSpPr txBox="1">
            <a:spLocks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0722"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8A6E5912-E80A-BC4B-86BD-7FA6968904B7}" type="slidenum">
              <a:rPr lang="en-US"/>
              <a:pPr/>
              <a:t>21</a:t>
            </a:fld>
            <a:endParaRPr lang="en-US"/>
          </a:p>
        </p:txBody>
      </p:sp>
      <p:sp>
        <p:nvSpPr>
          <p:cNvPr id="49153" name="Text Box 1"/>
          <p:cNvSpPr txBox="1">
            <a:spLocks noChangeArrowheads="1"/>
          </p:cNvSpPr>
          <p:nvPr>
            <p:ph type="sldImg"/>
          </p:nvPr>
        </p:nvSpPr>
        <p:spPr bwMode="auto">
          <a:xfrm>
            <a:off x="198741" y="695134"/>
            <a:ext cx="6459079" cy="342815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9154"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9675D1B2-B2A7-AB42-B48A-C83F528397C4}" type="slidenum">
              <a:rPr lang="en-US"/>
              <a:pPr/>
              <a:t>22</a:t>
            </a:fld>
            <a:endParaRPr lang="en-US"/>
          </a:p>
        </p:txBody>
      </p:sp>
      <p:sp>
        <p:nvSpPr>
          <p:cNvPr id="50177" name="Text Box 1"/>
          <p:cNvSpPr txBox="1">
            <a:spLocks noChangeArrowheads="1"/>
          </p:cNvSpPr>
          <p:nvPr>
            <p:ph type="sldImg"/>
          </p:nvPr>
        </p:nvSpPr>
        <p:spPr bwMode="auto">
          <a:xfrm>
            <a:off x="198741" y="695134"/>
            <a:ext cx="6459079" cy="342815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0178"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EC2EEFB8-5A15-3444-8A05-2CF98D36CA5B}" type="slidenum">
              <a:rPr lang="en-US"/>
              <a:pPr/>
              <a:t>23</a:t>
            </a:fld>
            <a:endParaRPr lang="en-US"/>
          </a:p>
        </p:txBody>
      </p:sp>
      <p:sp>
        <p:nvSpPr>
          <p:cNvPr id="51201" name="Text Box 1"/>
          <p:cNvSpPr txBox="1">
            <a:spLocks noChangeArrowheads="1"/>
          </p:cNvSpPr>
          <p:nvPr>
            <p:ph type="sldImg"/>
          </p:nvPr>
        </p:nvSpPr>
        <p:spPr bwMode="auto">
          <a:xfrm>
            <a:off x="198741" y="695134"/>
            <a:ext cx="6459079" cy="342815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1202"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CAE250B1-D40D-C34D-8C39-DF4FF25522F5}" type="slidenum">
              <a:rPr lang="en-US"/>
              <a:pPr/>
              <a:t>24</a:t>
            </a:fld>
            <a:endParaRPr lang="en-US"/>
          </a:p>
        </p:txBody>
      </p:sp>
      <p:sp>
        <p:nvSpPr>
          <p:cNvPr id="52225" name="Text Box 1"/>
          <p:cNvSpPr txBox="1">
            <a:spLocks noChangeArrowheads="1"/>
          </p:cNvSpPr>
          <p:nvPr>
            <p:ph type="sldImg"/>
          </p:nvPr>
        </p:nvSpPr>
        <p:spPr bwMode="auto">
          <a:xfrm>
            <a:off x="198741" y="695134"/>
            <a:ext cx="6459079" cy="342815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2226"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CAE250B1-D40D-C34D-8C39-DF4FF25522F5}" type="slidenum">
              <a:rPr lang="en-US"/>
              <a:pPr/>
              <a:t>25</a:t>
            </a:fld>
            <a:endParaRPr lang="en-US"/>
          </a:p>
        </p:txBody>
      </p:sp>
      <p:sp>
        <p:nvSpPr>
          <p:cNvPr id="52225" name="Text Box 1"/>
          <p:cNvSpPr txBox="1">
            <a:spLocks noChangeArrowheads="1"/>
          </p:cNvSpPr>
          <p:nvPr>
            <p:ph type="sldImg"/>
          </p:nvPr>
        </p:nvSpPr>
        <p:spPr bwMode="auto">
          <a:xfrm>
            <a:off x="198741" y="695134"/>
            <a:ext cx="6459079" cy="342815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2226"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CAE250B1-D40D-C34D-8C39-DF4FF25522F5}" type="slidenum">
              <a:rPr lang="en-US"/>
              <a:pPr/>
              <a:t>26</a:t>
            </a:fld>
            <a:endParaRPr lang="en-US"/>
          </a:p>
        </p:txBody>
      </p:sp>
      <p:sp>
        <p:nvSpPr>
          <p:cNvPr id="52225" name="Text Box 1"/>
          <p:cNvSpPr txBox="1">
            <a:spLocks noChangeArrowheads="1"/>
          </p:cNvSpPr>
          <p:nvPr>
            <p:ph type="sldImg"/>
          </p:nvPr>
        </p:nvSpPr>
        <p:spPr bwMode="auto">
          <a:xfrm>
            <a:off x="198741" y="695134"/>
            <a:ext cx="6459079" cy="342815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2226"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31BB4C94-86C7-C543-AB14-23FF80D35B8F}" type="slidenum">
              <a:rPr lang="en-US"/>
              <a:pPr/>
              <a:t>27</a:t>
            </a:fld>
            <a:endParaRPr lang="en-US"/>
          </a:p>
        </p:txBody>
      </p:sp>
      <p:sp>
        <p:nvSpPr>
          <p:cNvPr id="53249" name="Text Box 1"/>
          <p:cNvSpPr txBox="1">
            <a:spLocks noChangeArrowheads="1"/>
          </p:cNvSpPr>
          <p:nvPr>
            <p:ph type="sldImg"/>
          </p:nvPr>
        </p:nvSpPr>
        <p:spPr bwMode="auto">
          <a:xfrm>
            <a:off x="198741" y="695134"/>
            <a:ext cx="6459079" cy="342815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3250"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31BB4C94-86C7-C543-AB14-23FF80D35B8F}" type="slidenum">
              <a:rPr lang="en-US"/>
              <a:pPr/>
              <a:t>28</a:t>
            </a:fld>
            <a:endParaRPr lang="en-US"/>
          </a:p>
        </p:txBody>
      </p:sp>
      <p:sp>
        <p:nvSpPr>
          <p:cNvPr id="53249" name="Text Box 1"/>
          <p:cNvSpPr txBox="1">
            <a:spLocks noChangeArrowheads="1"/>
          </p:cNvSpPr>
          <p:nvPr>
            <p:ph type="sldImg"/>
          </p:nvPr>
        </p:nvSpPr>
        <p:spPr bwMode="auto">
          <a:xfrm>
            <a:off x="198741" y="695134"/>
            <a:ext cx="6459079" cy="342815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3250"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31BB4C94-86C7-C543-AB14-23FF80D35B8F}" type="slidenum">
              <a:rPr lang="en-US"/>
              <a:pPr/>
              <a:t>29</a:t>
            </a:fld>
            <a:endParaRPr lang="en-US"/>
          </a:p>
        </p:txBody>
      </p:sp>
      <p:sp>
        <p:nvSpPr>
          <p:cNvPr id="53249" name="Text Box 1"/>
          <p:cNvSpPr txBox="1">
            <a:spLocks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3250"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649AD426-ECF9-5546-AAA8-36C5FF1A2C37}" type="slidenum">
              <a:rPr lang="en-US"/>
              <a:pPr/>
              <a:t>3</a:t>
            </a:fld>
            <a:endParaRPr lang="en-US"/>
          </a:p>
        </p:txBody>
      </p:sp>
      <p:sp>
        <p:nvSpPr>
          <p:cNvPr id="31745" name="Text Box 1"/>
          <p:cNvSpPr txBox="1">
            <a:spLocks noChangeArrowheads="1"/>
          </p:cNvSpPr>
          <p:nvPr>
            <p:ph type="sldImg"/>
          </p:nvPr>
        </p:nvSpPr>
        <p:spPr bwMode="auto">
          <a:xfrm>
            <a:off x="198741" y="695134"/>
            <a:ext cx="6459079" cy="342815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1746"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31BB4C94-86C7-C543-AB14-23FF80D35B8F}" type="slidenum">
              <a:rPr lang="en-US"/>
              <a:pPr/>
              <a:t>30</a:t>
            </a:fld>
            <a:endParaRPr lang="en-US"/>
          </a:p>
        </p:txBody>
      </p:sp>
      <p:sp>
        <p:nvSpPr>
          <p:cNvPr id="53249" name="Text Box 1"/>
          <p:cNvSpPr txBox="1">
            <a:spLocks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3250"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31BB4C94-86C7-C543-AB14-23FF80D35B8F}" type="slidenum">
              <a:rPr lang="en-US"/>
              <a:pPr/>
              <a:t>31</a:t>
            </a:fld>
            <a:endParaRPr lang="en-US"/>
          </a:p>
        </p:txBody>
      </p:sp>
      <p:sp>
        <p:nvSpPr>
          <p:cNvPr id="53249" name="Text Box 1"/>
          <p:cNvSpPr txBox="1">
            <a:spLocks noChangeArrowheads="1"/>
          </p:cNvSpPr>
          <p:nvPr>
            <p:ph type="sldImg"/>
          </p:nvPr>
        </p:nvSpPr>
        <p:spPr bwMode="auto">
          <a:xfrm>
            <a:off x="198741" y="695134"/>
            <a:ext cx="6459079" cy="342815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3250"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31BB4C94-86C7-C543-AB14-23FF80D35B8F}" type="slidenum">
              <a:rPr lang="en-US"/>
              <a:pPr/>
              <a:t>32</a:t>
            </a:fld>
            <a:endParaRPr lang="en-US"/>
          </a:p>
        </p:txBody>
      </p:sp>
      <p:sp>
        <p:nvSpPr>
          <p:cNvPr id="53249" name="Text Box 1"/>
          <p:cNvSpPr txBox="1">
            <a:spLocks noChangeArrowheads="1"/>
          </p:cNvSpPr>
          <p:nvPr>
            <p:ph type="sldImg"/>
          </p:nvPr>
        </p:nvSpPr>
        <p:spPr bwMode="auto">
          <a:xfrm>
            <a:off x="198741" y="695134"/>
            <a:ext cx="6459079" cy="342815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3250"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31BB4C94-86C7-C543-AB14-23FF80D35B8F}" type="slidenum">
              <a:rPr lang="en-US"/>
              <a:pPr/>
              <a:t>33</a:t>
            </a:fld>
            <a:endParaRPr lang="en-US"/>
          </a:p>
        </p:txBody>
      </p:sp>
      <p:sp>
        <p:nvSpPr>
          <p:cNvPr id="53249" name="Text Box 1"/>
          <p:cNvSpPr txBox="1">
            <a:spLocks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3250"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31BB4C94-86C7-C543-AB14-23FF80D35B8F}" type="slidenum">
              <a:rPr lang="en-US"/>
              <a:pPr/>
              <a:t>34</a:t>
            </a:fld>
            <a:endParaRPr lang="en-US"/>
          </a:p>
        </p:txBody>
      </p:sp>
      <p:sp>
        <p:nvSpPr>
          <p:cNvPr id="53249" name="Text Box 1"/>
          <p:cNvSpPr txBox="1">
            <a:spLocks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3250"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31BB4C94-86C7-C543-AB14-23FF80D35B8F}" type="slidenum">
              <a:rPr lang="en-US"/>
              <a:pPr/>
              <a:t>35</a:t>
            </a:fld>
            <a:endParaRPr lang="en-US"/>
          </a:p>
        </p:txBody>
      </p:sp>
      <p:sp>
        <p:nvSpPr>
          <p:cNvPr id="53249" name="Text Box 1"/>
          <p:cNvSpPr txBox="1">
            <a:spLocks noChangeArrowheads="1"/>
          </p:cNvSpPr>
          <p:nvPr>
            <p:ph type="sldImg"/>
          </p:nvPr>
        </p:nvSpPr>
        <p:spPr bwMode="auto">
          <a:xfrm>
            <a:off x="198741" y="695134"/>
            <a:ext cx="6459079" cy="342815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3250"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9CC61BFD-3481-294B-B3E9-EB2277ADD0C3}" type="slidenum">
              <a:rPr lang="en-US"/>
              <a:pPr/>
              <a:t>4</a:t>
            </a:fld>
            <a:endParaRPr lang="en-US"/>
          </a:p>
        </p:txBody>
      </p:sp>
      <p:sp>
        <p:nvSpPr>
          <p:cNvPr id="32769" name="Text Box 1"/>
          <p:cNvSpPr txBox="1">
            <a:spLocks noChangeArrowheads="1"/>
          </p:cNvSpPr>
          <p:nvPr>
            <p:ph type="sldImg"/>
          </p:nvPr>
        </p:nvSpPr>
        <p:spPr bwMode="auto">
          <a:xfrm>
            <a:off x="198741" y="695134"/>
            <a:ext cx="6459079" cy="342815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2770"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784061D3-5D08-9E4E-A560-3324353D04BF}" type="slidenum">
              <a:rPr lang="en-US"/>
              <a:pPr/>
              <a:t>5</a:t>
            </a:fld>
            <a:endParaRPr lang="en-US"/>
          </a:p>
        </p:txBody>
      </p:sp>
      <p:sp>
        <p:nvSpPr>
          <p:cNvPr id="33793" name="Text Box 1"/>
          <p:cNvSpPr txBox="1">
            <a:spLocks noChangeArrowheads="1"/>
          </p:cNvSpPr>
          <p:nvPr>
            <p:ph type="sldImg"/>
          </p:nvPr>
        </p:nvSpPr>
        <p:spPr bwMode="auto">
          <a:xfrm>
            <a:off x="198741" y="695134"/>
            <a:ext cx="6459079" cy="342815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3794"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E2AD0193-FE59-2543-9689-C97E85C84B32}" type="slidenum">
              <a:rPr lang="en-US"/>
              <a:pPr/>
              <a:t>6</a:t>
            </a:fld>
            <a:endParaRPr lang="en-US"/>
          </a:p>
        </p:txBody>
      </p:sp>
      <p:sp>
        <p:nvSpPr>
          <p:cNvPr id="34817" name="Text Box 1"/>
          <p:cNvSpPr txBox="1">
            <a:spLocks noChangeArrowheads="1"/>
          </p:cNvSpPr>
          <p:nvPr>
            <p:ph type="sldImg"/>
          </p:nvPr>
        </p:nvSpPr>
        <p:spPr bwMode="auto">
          <a:xfrm>
            <a:off x="198741" y="695134"/>
            <a:ext cx="6459079" cy="342815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C6770C16-CB13-544C-9055-73CCE8413EC0}" type="slidenum">
              <a:rPr lang="en-US"/>
              <a:pPr/>
              <a:t>7</a:t>
            </a:fld>
            <a:endParaRPr lang="en-US"/>
          </a:p>
        </p:txBody>
      </p:sp>
      <p:sp>
        <p:nvSpPr>
          <p:cNvPr id="35841" name="Text Box 1"/>
          <p:cNvSpPr txBox="1">
            <a:spLocks noChangeArrowheads="1"/>
          </p:cNvSpPr>
          <p:nvPr>
            <p:ph type="sldImg"/>
          </p:nvPr>
        </p:nvSpPr>
        <p:spPr bwMode="auto">
          <a:xfrm>
            <a:off x="198741" y="695134"/>
            <a:ext cx="6459079" cy="342815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5842"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C6E726A3-9716-6C45-893D-A447B48D752B}" type="slidenum">
              <a:rPr lang="en-US"/>
              <a:pPr/>
              <a:t>8</a:t>
            </a:fld>
            <a:endParaRPr lang="en-US"/>
          </a:p>
        </p:txBody>
      </p:sp>
      <p:sp>
        <p:nvSpPr>
          <p:cNvPr id="36865" name="Text Box 1"/>
          <p:cNvSpPr txBox="1">
            <a:spLocks noChangeArrowheads="1"/>
          </p:cNvSpPr>
          <p:nvPr>
            <p:ph type="sldImg"/>
          </p:nvPr>
        </p:nvSpPr>
        <p:spPr bwMode="auto">
          <a:xfrm>
            <a:off x="198741" y="695134"/>
            <a:ext cx="6459079" cy="342815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6866"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F8F2AEA0-9943-C941-8E75-2E7BE0F9054A}" type="slidenum">
              <a:rPr lang="en-US"/>
              <a:pPr/>
              <a:t>9</a:t>
            </a:fld>
            <a:endParaRPr lang="en-US"/>
          </a:p>
        </p:txBody>
      </p:sp>
      <p:sp>
        <p:nvSpPr>
          <p:cNvPr id="37889" name="Text Box 1"/>
          <p:cNvSpPr txBox="1">
            <a:spLocks noChangeArrowheads="1"/>
          </p:cNvSpPr>
          <p:nvPr>
            <p:ph type="sldImg"/>
          </p:nvPr>
        </p:nvSpPr>
        <p:spPr bwMode="auto">
          <a:xfrm>
            <a:off x="198741" y="695134"/>
            <a:ext cx="6459079" cy="342815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7890" name="Text Box 2"/>
          <p:cNvSpPr txBox="1">
            <a:spLocks noChangeArrowheads="1"/>
          </p:cNvSpPr>
          <p:nvPr/>
        </p:nvSpPr>
        <p:spPr bwMode="auto">
          <a:xfrm>
            <a:off x="685512" y="4343230"/>
            <a:ext cx="5486976" cy="4115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a:t>Click to edit Master subtitle style</a:t>
            </a:r>
            <a:endParaRPr lang="en-US"/>
          </a:p>
        </p:txBody>
      </p:sp>
      <p:sp>
        <p:nvSpPr>
          <p:cNvPr id="4" name="Date Placeholder 3"/>
          <p:cNvSpPr>
            <a:spLocks noGrp="1"/>
          </p:cNvSpPr>
          <p:nvPr>
            <p:ph type="dt" sz="half" idx="10"/>
          </p:nvPr>
        </p:nvSpPr>
        <p:spPr/>
        <p:txBody>
          <a:bodyPr/>
          <a:lstStyle/>
          <a:p>
            <a:fld id="{63A7B90C-5C00-8342-A87E-3AA3E9AB2A03}" type="datetimeFigureOut">
              <a:t>24/11/16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00CA26-9659-A640-BC98-5C46F546E2F9}" type="slidenum">
              <a:t>‹#›</a:t>
            </a:fld>
            <a:endParaRPr lang="en-US"/>
          </a:p>
        </p:txBody>
      </p:sp>
    </p:spTree>
    <p:extLst>
      <p:ext uri="{BB962C8B-B14F-4D97-AF65-F5344CB8AC3E}">
        <p14:creationId xmlns:p14="http://schemas.microsoft.com/office/powerpoint/2010/main" val="1637863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63A7B90C-5C00-8342-A87E-3AA3E9AB2A03}" type="datetimeFigureOut">
              <a:t>24/11/16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00CA26-9659-A640-BC98-5C46F546E2F9}" type="slidenum">
              <a:t>‹#›</a:t>
            </a:fld>
            <a:endParaRPr lang="en-US"/>
          </a:p>
        </p:txBody>
      </p:sp>
    </p:spTree>
    <p:extLst>
      <p:ext uri="{BB962C8B-B14F-4D97-AF65-F5344CB8AC3E}">
        <p14:creationId xmlns:p14="http://schemas.microsoft.com/office/powerpoint/2010/main" val="3137290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63A7B90C-5C00-8342-A87E-3AA3E9AB2A03}" type="datetimeFigureOut">
              <a:t>24/11/16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00CA26-9659-A640-BC98-5C46F546E2F9}" type="slidenum">
              <a:t>‹#›</a:t>
            </a:fld>
            <a:endParaRPr lang="en-US"/>
          </a:p>
        </p:txBody>
      </p:sp>
    </p:spTree>
    <p:extLst>
      <p:ext uri="{BB962C8B-B14F-4D97-AF65-F5344CB8AC3E}">
        <p14:creationId xmlns:p14="http://schemas.microsoft.com/office/powerpoint/2010/main" val="1613609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696" y="261114"/>
            <a:ext cx="7318657" cy="963806"/>
          </a:xfrm>
        </p:spPr>
        <p:txBody>
          <a:bodyPr/>
          <a:lstStyle/>
          <a:p>
            <a:r>
              <a:rPr lang="x-none"/>
              <a:t>Click to edit Master title style</a:t>
            </a:r>
            <a:endParaRPr lang="en-US"/>
          </a:p>
        </p:txBody>
      </p:sp>
      <p:sp>
        <p:nvSpPr>
          <p:cNvPr id="3" name="Date Placeholder 2"/>
          <p:cNvSpPr>
            <a:spLocks noGrp="1"/>
          </p:cNvSpPr>
          <p:nvPr>
            <p:ph type="dt" idx="10"/>
          </p:nvPr>
        </p:nvSpPr>
        <p:spPr>
          <a:xfrm>
            <a:off x="456700" y="6245558"/>
            <a:ext cx="2100512" cy="433905"/>
          </a:xfrm>
        </p:spPr>
        <p:txBody>
          <a:bodyPr/>
          <a:lstStyle>
            <a:lvl1pPr>
              <a:defRPr/>
            </a:lvl1pPr>
          </a:lstStyle>
          <a:p>
            <a:endParaRPr lang="en-US"/>
          </a:p>
        </p:txBody>
      </p:sp>
      <p:sp>
        <p:nvSpPr>
          <p:cNvPr id="4" name="Footer Placeholder 3"/>
          <p:cNvSpPr>
            <a:spLocks noGrp="1"/>
          </p:cNvSpPr>
          <p:nvPr>
            <p:ph type="ftr" idx="11"/>
          </p:nvPr>
        </p:nvSpPr>
        <p:spPr>
          <a:xfrm>
            <a:off x="3127718" y="6245558"/>
            <a:ext cx="2869836" cy="433905"/>
          </a:xfrm>
        </p:spPr>
        <p:txBody>
          <a:bodyPr/>
          <a:lstStyle>
            <a:lvl1pPr>
              <a:defRPr/>
            </a:lvl1pPr>
          </a:lstStyle>
          <a:p>
            <a:endParaRPr lang="en-US"/>
          </a:p>
        </p:txBody>
      </p:sp>
      <p:sp>
        <p:nvSpPr>
          <p:cNvPr id="5" name="Slide Number Placeholder 4"/>
          <p:cNvSpPr>
            <a:spLocks noGrp="1"/>
          </p:cNvSpPr>
          <p:nvPr>
            <p:ph type="sldNum" idx="12"/>
          </p:nvPr>
        </p:nvSpPr>
        <p:spPr>
          <a:xfrm>
            <a:off x="6556542" y="6245558"/>
            <a:ext cx="2101952" cy="433905"/>
          </a:xfrm>
        </p:spPr>
        <p:txBody>
          <a:bodyPr/>
          <a:lstStyle>
            <a:lvl1pPr>
              <a:defRPr/>
            </a:lvl1pPr>
          </a:lstStyle>
          <a:p>
            <a:fld id="{6CAB220E-EB09-A248-B761-F2D72F0B374B}" type="slidenum">
              <a:rPr lang="en-US"/>
              <a:pPr/>
              <a:t>‹#›</a:t>
            </a:fld>
            <a:endParaRPr lang="en-US"/>
          </a:p>
        </p:txBody>
      </p:sp>
    </p:spTree>
    <p:extLst>
      <p:ext uri="{BB962C8B-B14F-4D97-AF65-F5344CB8AC3E}">
        <p14:creationId xmlns:p14="http://schemas.microsoft.com/office/powerpoint/2010/main" val="1106753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63A7B90C-5C00-8342-A87E-3AA3E9AB2A03}" type="datetimeFigureOut">
              <a:t>24/11/16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00CA26-9659-A640-BC98-5C46F546E2F9}" type="slidenum">
              <a:t>‹#›</a:t>
            </a:fld>
            <a:endParaRPr lang="en-US"/>
          </a:p>
        </p:txBody>
      </p:sp>
    </p:spTree>
    <p:extLst>
      <p:ext uri="{BB962C8B-B14F-4D97-AF65-F5344CB8AC3E}">
        <p14:creationId xmlns:p14="http://schemas.microsoft.com/office/powerpoint/2010/main" val="3943147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p:txBody>
          <a:bodyPr/>
          <a:lstStyle/>
          <a:p>
            <a:fld id="{63A7B90C-5C00-8342-A87E-3AA3E9AB2A03}" type="datetimeFigureOut">
              <a:t>24/11/16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00CA26-9659-A640-BC98-5C46F546E2F9}" type="slidenum">
              <a:t>‹#›</a:t>
            </a:fld>
            <a:endParaRPr lang="en-US"/>
          </a:p>
        </p:txBody>
      </p:sp>
    </p:spTree>
    <p:extLst>
      <p:ext uri="{BB962C8B-B14F-4D97-AF65-F5344CB8AC3E}">
        <p14:creationId xmlns:p14="http://schemas.microsoft.com/office/powerpoint/2010/main" val="741901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p:txBody>
          <a:bodyPr/>
          <a:lstStyle/>
          <a:p>
            <a:fld id="{63A7B90C-5C00-8342-A87E-3AA3E9AB2A03}" type="datetimeFigureOut">
              <a:t>24/11/16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00CA26-9659-A640-BC98-5C46F546E2F9}" type="slidenum">
              <a:t>‹#›</a:t>
            </a:fld>
            <a:endParaRPr lang="en-US"/>
          </a:p>
        </p:txBody>
      </p:sp>
    </p:spTree>
    <p:extLst>
      <p:ext uri="{BB962C8B-B14F-4D97-AF65-F5344CB8AC3E}">
        <p14:creationId xmlns:p14="http://schemas.microsoft.com/office/powerpoint/2010/main" val="310922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p:txBody>
          <a:bodyPr/>
          <a:lstStyle/>
          <a:p>
            <a:fld id="{63A7B90C-5C00-8342-A87E-3AA3E9AB2A03}" type="datetimeFigureOut">
              <a:t>24/11/16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00CA26-9659-A640-BC98-5C46F546E2F9}" type="slidenum">
              <a:t>‹#›</a:t>
            </a:fld>
            <a:endParaRPr lang="en-US"/>
          </a:p>
        </p:txBody>
      </p:sp>
    </p:spTree>
    <p:extLst>
      <p:ext uri="{BB962C8B-B14F-4D97-AF65-F5344CB8AC3E}">
        <p14:creationId xmlns:p14="http://schemas.microsoft.com/office/powerpoint/2010/main" val="961079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p:txBody>
          <a:bodyPr/>
          <a:lstStyle/>
          <a:p>
            <a:fld id="{63A7B90C-5C00-8342-A87E-3AA3E9AB2A03}" type="datetimeFigureOut">
              <a:t>24/11/16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00CA26-9659-A640-BC98-5C46F546E2F9}" type="slidenum">
              <a:t>‹#›</a:t>
            </a:fld>
            <a:endParaRPr lang="en-US"/>
          </a:p>
        </p:txBody>
      </p:sp>
    </p:spTree>
    <p:extLst>
      <p:ext uri="{BB962C8B-B14F-4D97-AF65-F5344CB8AC3E}">
        <p14:creationId xmlns:p14="http://schemas.microsoft.com/office/powerpoint/2010/main" val="1818438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7B90C-5C00-8342-A87E-3AA3E9AB2A03}" type="datetimeFigureOut">
              <a:t>24/11/16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00CA26-9659-A640-BC98-5C46F546E2F9}" type="slidenum">
              <a:t>‹#›</a:t>
            </a:fld>
            <a:endParaRPr lang="en-US"/>
          </a:p>
        </p:txBody>
      </p:sp>
    </p:spTree>
    <p:extLst>
      <p:ext uri="{BB962C8B-B14F-4D97-AF65-F5344CB8AC3E}">
        <p14:creationId xmlns:p14="http://schemas.microsoft.com/office/powerpoint/2010/main" val="1251538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63A7B90C-5C00-8342-A87E-3AA3E9AB2A03}" type="datetimeFigureOut">
              <a:t>24/11/16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00CA26-9659-A640-BC98-5C46F546E2F9}" type="slidenum">
              <a:t>‹#›</a:t>
            </a:fld>
            <a:endParaRPr lang="en-US"/>
          </a:p>
        </p:txBody>
      </p:sp>
    </p:spTree>
    <p:extLst>
      <p:ext uri="{BB962C8B-B14F-4D97-AF65-F5344CB8AC3E}">
        <p14:creationId xmlns:p14="http://schemas.microsoft.com/office/powerpoint/2010/main" val="447370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63A7B90C-5C00-8342-A87E-3AA3E9AB2A03}" type="datetimeFigureOut">
              <a:t>24/11/16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00CA26-9659-A640-BC98-5C46F546E2F9}" type="slidenum">
              <a:t>‹#›</a:t>
            </a:fld>
            <a:endParaRPr lang="en-US"/>
          </a:p>
        </p:txBody>
      </p:sp>
    </p:spTree>
    <p:extLst>
      <p:ext uri="{BB962C8B-B14F-4D97-AF65-F5344CB8AC3E}">
        <p14:creationId xmlns:p14="http://schemas.microsoft.com/office/powerpoint/2010/main" val="39518382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7B90C-5C00-8342-A87E-3AA3E9AB2A03}" type="datetimeFigureOut">
              <a:t>24/11/16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00CA26-9659-A640-BC98-5C46F546E2F9}" type="slidenum">
              <a:t>‹#›</a:t>
            </a:fld>
            <a:endParaRPr lang="en-US"/>
          </a:p>
        </p:txBody>
      </p:sp>
    </p:spTree>
    <p:extLst>
      <p:ext uri="{BB962C8B-B14F-4D97-AF65-F5344CB8AC3E}">
        <p14:creationId xmlns:p14="http://schemas.microsoft.com/office/powerpoint/2010/main" val="1748862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jpeg"/><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png"/><Relationship Id="rId5" Type="http://schemas.openxmlformats.org/officeDocument/2006/relationships/image" Target="../media/image15.jpeg"/><Relationship Id="rId6" Type="http://schemas.openxmlformats.org/officeDocument/2006/relationships/image" Target="../media/image16.jpeg"/><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18.jpeg"/><Relationship Id="rId6" Type="http://schemas.openxmlformats.org/officeDocument/2006/relationships/image" Target="../media/image19.jpeg"/><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3070104" y="6082347"/>
            <a:ext cx="5667637" cy="447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marL="319088" indent="-288925">
              <a:tabLst>
                <a:tab pos="319088"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 pos="9302750" algn="l"/>
              </a:tabLst>
              <a:defRPr>
                <a:solidFill>
                  <a:srgbClr val="000000"/>
                </a:solidFill>
                <a:latin typeface="Arial" charset="0"/>
                <a:ea typeface="ＭＳ Ｐゴシック" charset="0"/>
                <a:cs typeface="Arial Unicode MS" charset="0"/>
              </a:defRPr>
            </a:lvl1pPr>
            <a:lvl2pPr>
              <a:tabLst>
                <a:tab pos="319088"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 pos="9302750" algn="l"/>
              </a:tabLst>
              <a:defRPr>
                <a:solidFill>
                  <a:srgbClr val="000000"/>
                </a:solidFill>
                <a:latin typeface="Arial" charset="0"/>
                <a:ea typeface="ＭＳ Ｐゴシック" charset="0"/>
                <a:cs typeface="Arial Unicode MS" charset="0"/>
              </a:defRPr>
            </a:lvl2pPr>
            <a:lvl3pPr>
              <a:tabLst>
                <a:tab pos="319088"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 pos="9302750" algn="l"/>
              </a:tabLst>
              <a:defRPr>
                <a:solidFill>
                  <a:srgbClr val="000000"/>
                </a:solidFill>
                <a:latin typeface="Arial" charset="0"/>
                <a:ea typeface="ＭＳ Ｐゴシック" charset="0"/>
                <a:cs typeface="Arial Unicode MS" charset="0"/>
              </a:defRPr>
            </a:lvl3pPr>
            <a:lvl4pPr>
              <a:tabLst>
                <a:tab pos="319088"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 pos="9302750" algn="l"/>
              </a:tabLst>
              <a:defRPr>
                <a:solidFill>
                  <a:srgbClr val="000000"/>
                </a:solidFill>
                <a:latin typeface="Arial" charset="0"/>
                <a:ea typeface="ＭＳ Ｐゴシック" charset="0"/>
                <a:cs typeface="Arial Unicode MS" charset="0"/>
              </a:defRPr>
            </a:lvl4pPr>
            <a:lvl5pPr>
              <a:tabLst>
                <a:tab pos="319088"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 pos="9302750"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319088"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 pos="9302750"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319088"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 pos="9302750"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319088"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 pos="9302750"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319088"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 pos="9302750" algn="l"/>
              </a:tabLst>
              <a:defRPr>
                <a:solidFill>
                  <a:srgbClr val="000000"/>
                </a:solidFill>
                <a:latin typeface="Arial" charset="0"/>
                <a:ea typeface="ＭＳ Ｐゴシック" charset="0"/>
                <a:cs typeface="Arial Unicode MS" charset="0"/>
              </a:defRPr>
            </a:lvl9pPr>
          </a:lstStyle>
          <a:p>
            <a:pPr algn="ctr">
              <a:buClrTx/>
              <a:buFontTx/>
              <a:buNone/>
            </a:pPr>
            <a:r>
              <a:rPr lang="en-US" sz="2000">
                <a:cs typeface="Droid Sans Fallback" charset="0"/>
              </a:rPr>
              <a:t>Michael Zilske &amp; Peter Karich #oswdb 2016</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099" name="Text Box 3"/>
          <p:cNvSpPr txBox="1">
            <a:spLocks noChangeArrowheads="1"/>
          </p:cNvSpPr>
          <p:nvPr/>
        </p:nvSpPr>
        <p:spPr bwMode="auto">
          <a:xfrm>
            <a:off x="2434764" y="2557351"/>
            <a:ext cx="4222635" cy="116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6624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9pPr>
          </a:lstStyle>
          <a:p>
            <a:pPr algn="ctr">
              <a:buClrTx/>
              <a:buFontTx/>
              <a:buNone/>
            </a:pPr>
            <a:r>
              <a:rPr lang="en-US" sz="3600" b="1"/>
              <a:t>Public Transport Routing</a:t>
            </a:r>
          </a:p>
          <a:p>
            <a:pPr algn="ctr">
              <a:buClrTx/>
              <a:buFontTx/>
              <a:buNone/>
            </a:pPr>
            <a:r>
              <a:rPr lang="en-US" sz="3600" b="1"/>
              <a:t>in GraphHopper</a:t>
            </a:r>
          </a:p>
        </p:txBody>
      </p:sp>
    </p:spTree>
    <p:extLst>
      <p:ext uri="{BB962C8B-B14F-4D97-AF65-F5344CB8AC3E}">
        <p14:creationId xmlns:p14="http://schemas.microsoft.com/office/powerpoint/2010/main" val="1970461727"/>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ext Box 1"/>
          <p:cNvSpPr txBox="1">
            <a:spLocks noChangeArrowheads="1"/>
          </p:cNvSpPr>
          <p:nvPr/>
        </p:nvSpPr>
        <p:spPr bwMode="auto">
          <a:xfrm>
            <a:off x="465354" y="44176"/>
            <a:ext cx="5723823" cy="10310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30240" rIns="0" bIns="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9pPr>
          </a:lstStyle>
          <a:p>
            <a:pPr>
              <a:buClrTx/>
              <a:buFontTx/>
              <a:buNone/>
            </a:pPr>
            <a:r>
              <a:rPr lang="en-US" sz="3600" b="1"/>
              <a:t>Matrix API</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3315" name="Text Box 3"/>
          <p:cNvSpPr txBox="1">
            <a:spLocks noChangeArrowheads="1"/>
          </p:cNvSpPr>
          <p:nvPr/>
        </p:nvSpPr>
        <p:spPr bwMode="auto">
          <a:xfrm>
            <a:off x="423573" y="1486030"/>
            <a:ext cx="8463999" cy="53028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ＭＳ Ｐゴシック" charset="0"/>
                <a:cs typeface="Arial Unicode M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ＭＳ Ｐゴシック" charset="0"/>
                <a:cs typeface="Arial Unicode M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ＭＳ Ｐゴシック" charset="0"/>
                <a:cs typeface="Arial Unicode M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ＭＳ Ｐゴシック" charset="0"/>
                <a:cs typeface="Arial Unicode M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ＭＳ Ｐゴシック" charset="0"/>
                <a:cs typeface="Arial Unicode MS" charset="0"/>
              </a:defRPr>
            </a:lvl9pPr>
          </a:lstStyle>
          <a:p>
            <a:pPr>
              <a:buClrTx/>
              <a:buFontTx/>
              <a:buNone/>
            </a:pPr>
            <a:r>
              <a:rPr lang="en-US" sz="2600"/>
              <a:t>n x m Distanz- oder Zeitmatrizen wichtig um eigene Routenoptimierung durchzuführen oder für ‘1-zu-viele’ Anfragen</a:t>
            </a:r>
          </a:p>
        </p:txBody>
      </p:sp>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951" y="2459451"/>
            <a:ext cx="2796361" cy="430256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aphicFrame>
        <p:nvGraphicFramePr>
          <p:cNvPr id="13317" name="Group 5"/>
          <p:cNvGraphicFramePr>
            <a:graphicFrameLocks noGrp="1"/>
          </p:cNvGraphicFramePr>
          <p:nvPr/>
        </p:nvGraphicFramePr>
        <p:xfrm>
          <a:off x="3198311" y="2432556"/>
          <a:ext cx="5690687" cy="4370036"/>
        </p:xfrm>
        <a:graphic>
          <a:graphicData uri="http://schemas.openxmlformats.org/drawingml/2006/table">
            <a:tbl>
              <a:tblPr/>
              <a:tblGrid>
                <a:gridCol w="1421952"/>
                <a:gridCol w="1421951"/>
                <a:gridCol w="1423392"/>
                <a:gridCol w="1423392"/>
              </a:tblGrid>
              <a:tr h="1138521">
                <a:tc>
                  <a:txBody>
                    <a:bodyPr/>
                    <a:lstStyle/>
                    <a:p>
                      <a:pPr marL="0" marR="0" lvl="0" indent="0" algn="l" defTabSz="449263" rtl="0" eaLnBrk="1" fontAlgn="base" latinLnBrk="0" hangingPunct="0">
                        <a:lnSpc>
                          <a:spcPct val="59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kumimoji="0" lang="en-US" sz="2200" b="0" i="0" u="none" strike="noStrike" cap="none" normalizeH="0" baseline="0">
                        <a:ln>
                          <a:noFill/>
                        </a:ln>
                        <a:solidFill>
                          <a:srgbClr val="000000"/>
                        </a:solidFill>
                        <a:effectLst/>
                        <a:latin typeface="Arial" charset="0"/>
                        <a:ea typeface="ＭＳ Ｐゴシック" charset="0"/>
                        <a:cs typeface="Arial Unicode MS" charset="0"/>
                      </a:endParaRPr>
                    </a:p>
                  </a:txBody>
                  <a:tcPr marL="81676" marR="81676" marT="569202" marB="566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49263" rtl="0" eaLnBrk="1" fontAlgn="base" latinLnBrk="0" hangingPunct="0">
                        <a:lnSpc>
                          <a:spcPct val="63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200" b="1" i="0" u="none" strike="noStrike" cap="none" normalizeH="0" baseline="0">
                          <a:ln>
                            <a:noFill/>
                          </a:ln>
                          <a:solidFill>
                            <a:srgbClr val="000000"/>
                          </a:solidFill>
                          <a:effectLst/>
                          <a:latin typeface="Arial" charset="0"/>
                          <a:ea typeface="ＭＳ Ｐゴシック" charset="0"/>
                          <a:cs typeface="Droid Sans Fallback" charset="0"/>
                        </a:rPr>
                        <a:t>Bayreuth</a:t>
                      </a:r>
                    </a:p>
                  </a:txBody>
                  <a:tcPr marL="81676" marR="81676" marT="475420" marB="566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49263" rtl="0" eaLnBrk="1" fontAlgn="base" latinLnBrk="0" hangingPunct="0">
                        <a:lnSpc>
                          <a:spcPct val="63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200" b="1" i="0" u="none" strike="noStrike" cap="none" normalizeH="0" baseline="0">
                          <a:ln>
                            <a:noFill/>
                          </a:ln>
                          <a:solidFill>
                            <a:srgbClr val="000000"/>
                          </a:solidFill>
                          <a:effectLst/>
                          <a:latin typeface="Arial" charset="0"/>
                          <a:ea typeface="ＭＳ Ｐゴシック" charset="0"/>
                          <a:cs typeface="Droid Sans Fallback" charset="0"/>
                        </a:rPr>
                        <a:t>Nürnberg</a:t>
                      </a:r>
                    </a:p>
                  </a:txBody>
                  <a:tcPr marL="81676" marR="81676" marT="475420" marB="566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49263" rtl="0" eaLnBrk="1" fontAlgn="base" latinLnBrk="0" hangingPunct="0">
                        <a:lnSpc>
                          <a:spcPct val="63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200" b="1" i="0" u="none" strike="noStrike" cap="none" normalizeH="0" baseline="0">
                          <a:ln>
                            <a:noFill/>
                          </a:ln>
                          <a:solidFill>
                            <a:srgbClr val="000000"/>
                          </a:solidFill>
                          <a:effectLst/>
                          <a:latin typeface="Arial" charset="0"/>
                          <a:ea typeface="ＭＳ Ｐゴシック" charset="0"/>
                          <a:cs typeface="Droid Sans Fallback" charset="0"/>
                        </a:rPr>
                        <a:t>Regens-burg</a:t>
                      </a:r>
                    </a:p>
                  </a:txBody>
                  <a:tcPr marL="81676" marR="81676" marT="475420" marB="566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r>
              <a:tr h="1138521">
                <a:tc>
                  <a:txBody>
                    <a:bodyPr/>
                    <a:lstStyle/>
                    <a:p>
                      <a:pPr marL="0" marR="0" lvl="0" indent="0" algn="l" defTabSz="449263" rtl="0" eaLnBrk="1" fontAlgn="base" latinLnBrk="0" hangingPunct="0">
                        <a:lnSpc>
                          <a:spcPct val="63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200" b="1" i="0" u="none" strike="noStrike" cap="none" normalizeH="0" baseline="0">
                          <a:ln>
                            <a:noFill/>
                          </a:ln>
                          <a:solidFill>
                            <a:srgbClr val="000000"/>
                          </a:solidFill>
                          <a:effectLst/>
                          <a:latin typeface="Arial" charset="0"/>
                          <a:ea typeface="ＭＳ Ｐゴシック" charset="0"/>
                          <a:cs typeface="Droid Sans Fallback" charset="0"/>
                        </a:rPr>
                        <a:t>Bayreuth</a:t>
                      </a:r>
                    </a:p>
                  </a:txBody>
                  <a:tcPr marL="81676" marR="81676" marT="475420" marB="566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49263" rtl="0" eaLnBrk="1" fontAlgn="base" latinLnBrk="0" hangingPunct="0">
                        <a:lnSpc>
                          <a:spcPct val="63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200" b="0" i="0" u="none" strike="noStrike" cap="none" normalizeH="0" baseline="0">
                          <a:ln>
                            <a:noFill/>
                          </a:ln>
                          <a:solidFill>
                            <a:srgbClr val="000000"/>
                          </a:solidFill>
                          <a:effectLst/>
                          <a:latin typeface="Arial" charset="0"/>
                          <a:ea typeface="ＭＳ Ｐゴシック" charset="0"/>
                          <a:cs typeface="Droid Sans Fallback" charset="0"/>
                        </a:rPr>
                        <a:t>0min</a:t>
                      </a:r>
                    </a:p>
                  </a:txBody>
                  <a:tcPr marL="81676" marR="81676" marT="475420" marB="566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49263" rtl="0" eaLnBrk="1" fontAlgn="base" latinLnBrk="0" hangingPunct="0">
                        <a:lnSpc>
                          <a:spcPct val="63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200" b="0" i="0" u="none" strike="noStrike" cap="none" normalizeH="0" baseline="0">
                          <a:ln>
                            <a:noFill/>
                          </a:ln>
                          <a:solidFill>
                            <a:srgbClr val="000000"/>
                          </a:solidFill>
                          <a:effectLst/>
                          <a:latin typeface="Arial" charset="0"/>
                          <a:ea typeface="ＭＳ Ｐゴシック" charset="0"/>
                          <a:cs typeface="Droid Sans Fallback" charset="0"/>
                        </a:rPr>
                        <a:t>55min</a:t>
                      </a:r>
                    </a:p>
                    <a:p>
                      <a:pPr marL="0" marR="0" lvl="0" indent="0" algn="l" defTabSz="449263" rtl="0" eaLnBrk="1" fontAlgn="base" latinLnBrk="0" hangingPunct="0">
                        <a:lnSpc>
                          <a:spcPct val="63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200" b="0" i="0" u="none" strike="noStrike" cap="none" normalizeH="0" baseline="0">
                          <a:ln>
                            <a:noFill/>
                          </a:ln>
                          <a:solidFill>
                            <a:srgbClr val="000000"/>
                          </a:solidFill>
                          <a:effectLst/>
                          <a:latin typeface="Arial" charset="0"/>
                          <a:ea typeface="ＭＳ Ｐゴシック" charset="0"/>
                          <a:cs typeface="Droid Sans Fallback" charset="0"/>
                        </a:rPr>
                        <a:t>B-&gt;N</a:t>
                      </a:r>
                    </a:p>
                  </a:txBody>
                  <a:tcPr marL="81676" marR="81676" marT="475420" marB="566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49263" rtl="0" eaLnBrk="1" fontAlgn="base" latinLnBrk="0" hangingPunct="0">
                        <a:lnSpc>
                          <a:spcPct val="63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200" b="0" i="0" u="none" strike="noStrike" cap="none" normalizeH="0" baseline="0">
                          <a:ln>
                            <a:noFill/>
                          </a:ln>
                          <a:solidFill>
                            <a:srgbClr val="000000"/>
                          </a:solidFill>
                          <a:effectLst/>
                          <a:latin typeface="Arial" charset="0"/>
                          <a:ea typeface="ＭＳ Ｐゴシック" charset="0"/>
                          <a:cs typeface="Droid Sans Fallback" charset="0"/>
                        </a:rPr>
                        <a:t>1h 26min</a:t>
                      </a:r>
                    </a:p>
                    <a:p>
                      <a:pPr marL="0" marR="0" lvl="0" indent="0" algn="l" defTabSz="449263" rtl="0" eaLnBrk="1" fontAlgn="base" latinLnBrk="0" hangingPunct="0">
                        <a:lnSpc>
                          <a:spcPct val="63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200" b="0" i="0" u="none" strike="noStrike" cap="none" normalizeH="0" baseline="0">
                          <a:ln>
                            <a:noFill/>
                          </a:ln>
                          <a:solidFill>
                            <a:srgbClr val="000000"/>
                          </a:solidFill>
                          <a:effectLst/>
                          <a:latin typeface="Arial" charset="0"/>
                          <a:ea typeface="ＭＳ Ｐゴシック" charset="0"/>
                          <a:cs typeface="Droid Sans Fallback" charset="0"/>
                        </a:rPr>
                        <a:t>B-&gt;R</a:t>
                      </a:r>
                    </a:p>
                  </a:txBody>
                  <a:tcPr marL="81676" marR="81676" marT="475420" marB="566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r>
              <a:tr h="1138521">
                <a:tc>
                  <a:txBody>
                    <a:bodyPr/>
                    <a:lstStyle/>
                    <a:p>
                      <a:pPr marL="0" marR="0" lvl="0" indent="0" algn="l" defTabSz="449263" rtl="0" eaLnBrk="1" fontAlgn="base" latinLnBrk="0" hangingPunct="0">
                        <a:lnSpc>
                          <a:spcPct val="63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200" b="1" i="0" u="none" strike="noStrike" cap="none" normalizeH="0" baseline="0">
                          <a:ln>
                            <a:noFill/>
                          </a:ln>
                          <a:solidFill>
                            <a:srgbClr val="000000"/>
                          </a:solidFill>
                          <a:effectLst/>
                          <a:latin typeface="Arial" charset="0"/>
                          <a:ea typeface="ＭＳ Ｐゴシック" charset="0"/>
                          <a:cs typeface="Droid Sans Fallback" charset="0"/>
                        </a:rPr>
                        <a:t>Nürnberg</a:t>
                      </a:r>
                    </a:p>
                  </a:txBody>
                  <a:tcPr marL="81676" marR="81676" marT="475420" marB="566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49263" rtl="0" eaLnBrk="1" fontAlgn="base" latinLnBrk="0" hangingPunct="0">
                        <a:lnSpc>
                          <a:spcPct val="63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200" b="0" i="0" u="none" strike="noStrike" cap="none" normalizeH="0" baseline="0">
                          <a:ln>
                            <a:noFill/>
                          </a:ln>
                          <a:solidFill>
                            <a:srgbClr val="000000"/>
                          </a:solidFill>
                          <a:effectLst/>
                          <a:latin typeface="Arial" charset="0"/>
                          <a:ea typeface="ＭＳ Ｐゴシック" charset="0"/>
                          <a:cs typeface="Droid Sans Fallback" charset="0"/>
                        </a:rPr>
                        <a:t>54min</a:t>
                      </a:r>
                      <a:br>
                        <a:rPr kumimoji="0" lang="en-US" sz="2200" b="0" i="0" u="none" strike="noStrike" cap="none" normalizeH="0" baseline="0">
                          <a:ln>
                            <a:noFill/>
                          </a:ln>
                          <a:solidFill>
                            <a:srgbClr val="000000"/>
                          </a:solidFill>
                          <a:effectLst/>
                          <a:latin typeface="Arial" charset="0"/>
                          <a:ea typeface="ＭＳ Ｐゴシック" charset="0"/>
                          <a:cs typeface="Droid Sans Fallback" charset="0"/>
                        </a:rPr>
                      </a:br>
                      <a:r>
                        <a:rPr kumimoji="0" lang="en-US" sz="2200" b="0" i="0" u="none" strike="noStrike" cap="none" normalizeH="0" baseline="0">
                          <a:ln>
                            <a:noFill/>
                          </a:ln>
                          <a:solidFill>
                            <a:srgbClr val="000000"/>
                          </a:solidFill>
                          <a:effectLst/>
                          <a:latin typeface="Arial" charset="0"/>
                          <a:ea typeface="ＭＳ Ｐゴシック" charset="0"/>
                          <a:cs typeface="Droid Sans Fallback" charset="0"/>
                        </a:rPr>
                        <a:t>N-&gt;B</a:t>
                      </a:r>
                    </a:p>
                  </a:txBody>
                  <a:tcPr marL="81676" marR="81676" marT="475420" marB="566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49263" rtl="0" eaLnBrk="1" fontAlgn="base" latinLnBrk="0" hangingPunct="0">
                        <a:lnSpc>
                          <a:spcPct val="63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200" b="0" i="0" u="none" strike="noStrike" cap="none" normalizeH="0" baseline="0">
                          <a:ln>
                            <a:noFill/>
                          </a:ln>
                          <a:solidFill>
                            <a:srgbClr val="000000"/>
                          </a:solidFill>
                          <a:effectLst/>
                          <a:latin typeface="Arial" charset="0"/>
                          <a:ea typeface="ＭＳ Ｐゴシック" charset="0"/>
                          <a:cs typeface="Droid Sans Fallback" charset="0"/>
                        </a:rPr>
                        <a:t>0min</a:t>
                      </a:r>
                    </a:p>
                  </a:txBody>
                  <a:tcPr marL="81676" marR="81676" marT="475420" marB="566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49263" rtl="0" eaLnBrk="1" fontAlgn="base" latinLnBrk="0" hangingPunct="0">
                        <a:lnSpc>
                          <a:spcPct val="63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200" b="0" i="0" u="none" strike="noStrike" cap="none" normalizeH="0" baseline="0">
                          <a:ln>
                            <a:noFill/>
                          </a:ln>
                          <a:solidFill>
                            <a:srgbClr val="000000"/>
                          </a:solidFill>
                          <a:effectLst/>
                          <a:latin typeface="Arial" charset="0"/>
                          <a:ea typeface="ＭＳ Ｐゴシック" charset="0"/>
                          <a:cs typeface="Droid Sans Fallback" charset="0"/>
                        </a:rPr>
                        <a:t>1h 9min</a:t>
                      </a:r>
                    </a:p>
                    <a:p>
                      <a:pPr marL="0" marR="0" lvl="0" indent="0" algn="l" defTabSz="449263" rtl="0" eaLnBrk="1" fontAlgn="base" latinLnBrk="0" hangingPunct="0">
                        <a:lnSpc>
                          <a:spcPct val="63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200" b="0" i="0" u="none" strike="noStrike" cap="none" normalizeH="0" baseline="0">
                          <a:ln>
                            <a:noFill/>
                          </a:ln>
                          <a:solidFill>
                            <a:srgbClr val="000000"/>
                          </a:solidFill>
                          <a:effectLst/>
                          <a:latin typeface="Arial" charset="0"/>
                          <a:ea typeface="ＭＳ Ｐゴシック" charset="0"/>
                          <a:cs typeface="Droid Sans Fallback" charset="0"/>
                        </a:rPr>
                        <a:t>N-&gt;R</a:t>
                      </a:r>
                    </a:p>
                  </a:txBody>
                  <a:tcPr marL="81676" marR="81676" marT="475420" marB="566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r>
              <a:tr h="954473">
                <a:tc>
                  <a:txBody>
                    <a:bodyPr/>
                    <a:lstStyle/>
                    <a:p>
                      <a:pPr marL="0" marR="0" lvl="0" indent="0" algn="l" defTabSz="449263" rtl="0" eaLnBrk="1" fontAlgn="base" latinLnBrk="0" hangingPunct="0">
                        <a:lnSpc>
                          <a:spcPct val="63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200" b="1" i="0" u="none" strike="noStrike" cap="none" normalizeH="0" baseline="0">
                          <a:ln>
                            <a:noFill/>
                          </a:ln>
                          <a:solidFill>
                            <a:srgbClr val="000000"/>
                          </a:solidFill>
                          <a:effectLst/>
                          <a:latin typeface="Arial" charset="0"/>
                          <a:ea typeface="ＭＳ Ｐゴシック" charset="0"/>
                          <a:cs typeface="Droid Sans Fallback" charset="0"/>
                        </a:rPr>
                        <a:t>Regens-burg</a:t>
                      </a:r>
                    </a:p>
                  </a:txBody>
                  <a:tcPr marL="81676" marR="81676" marT="475420" marB="566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49263" rtl="0" eaLnBrk="1" fontAlgn="base" latinLnBrk="0" hangingPunct="0">
                        <a:lnSpc>
                          <a:spcPct val="63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200" b="0" i="0" u="none" strike="noStrike" cap="none" normalizeH="0" baseline="0">
                          <a:ln>
                            <a:noFill/>
                          </a:ln>
                          <a:solidFill>
                            <a:srgbClr val="000000"/>
                          </a:solidFill>
                          <a:effectLst/>
                          <a:latin typeface="Arial" charset="0"/>
                          <a:ea typeface="ＭＳ Ｐゴシック" charset="0"/>
                          <a:cs typeface="Droid Sans Fallback" charset="0"/>
                        </a:rPr>
                        <a:t>1h 23min</a:t>
                      </a:r>
                    </a:p>
                    <a:p>
                      <a:pPr marL="0" marR="0" lvl="0" indent="0" algn="l" defTabSz="449263" rtl="0" eaLnBrk="1" fontAlgn="base" latinLnBrk="0" hangingPunct="0">
                        <a:lnSpc>
                          <a:spcPct val="63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200" b="0" i="0" u="none" strike="noStrike" cap="none" normalizeH="0" baseline="0">
                          <a:ln>
                            <a:noFill/>
                          </a:ln>
                          <a:solidFill>
                            <a:srgbClr val="000000"/>
                          </a:solidFill>
                          <a:effectLst/>
                          <a:latin typeface="Arial" charset="0"/>
                          <a:ea typeface="ＭＳ Ｐゴシック" charset="0"/>
                          <a:cs typeface="Droid Sans Fallback" charset="0"/>
                        </a:rPr>
                        <a:t>R-&gt;B</a:t>
                      </a:r>
                    </a:p>
                  </a:txBody>
                  <a:tcPr marL="81676" marR="81676" marT="475420" marB="566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49263" rtl="0" eaLnBrk="1" fontAlgn="base" latinLnBrk="0" hangingPunct="0">
                        <a:lnSpc>
                          <a:spcPct val="63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200" b="0" i="0" u="none" strike="noStrike" cap="none" normalizeH="0" baseline="0">
                          <a:ln>
                            <a:noFill/>
                          </a:ln>
                          <a:solidFill>
                            <a:srgbClr val="000000"/>
                          </a:solidFill>
                          <a:effectLst/>
                          <a:latin typeface="Arial" charset="0"/>
                          <a:ea typeface="ＭＳ Ｐゴシック" charset="0"/>
                          <a:cs typeface="Droid Sans Fallback" charset="0"/>
                        </a:rPr>
                        <a:t>1h 6min</a:t>
                      </a:r>
                    </a:p>
                    <a:p>
                      <a:pPr marL="0" marR="0" lvl="0" indent="0" algn="l" defTabSz="449263" rtl="0" eaLnBrk="1" fontAlgn="base" latinLnBrk="0" hangingPunct="0">
                        <a:lnSpc>
                          <a:spcPct val="63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200" b="0" i="0" u="none" strike="noStrike" cap="none" normalizeH="0" baseline="0">
                          <a:ln>
                            <a:noFill/>
                          </a:ln>
                          <a:solidFill>
                            <a:srgbClr val="000000"/>
                          </a:solidFill>
                          <a:effectLst/>
                          <a:latin typeface="Arial" charset="0"/>
                          <a:ea typeface="ＭＳ Ｐゴシック" charset="0"/>
                          <a:cs typeface="Droid Sans Fallback" charset="0"/>
                        </a:rPr>
                        <a:t>R-&gt;N</a:t>
                      </a:r>
                    </a:p>
                  </a:txBody>
                  <a:tcPr marL="81676" marR="81676" marT="475420" marB="566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49263" rtl="0" eaLnBrk="1" fontAlgn="base" latinLnBrk="0" hangingPunct="0">
                        <a:lnSpc>
                          <a:spcPct val="63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200" b="0" i="0" u="none" strike="noStrike" cap="none" normalizeH="0" baseline="0">
                          <a:ln>
                            <a:noFill/>
                          </a:ln>
                          <a:solidFill>
                            <a:srgbClr val="000000"/>
                          </a:solidFill>
                          <a:effectLst/>
                          <a:latin typeface="Arial" charset="0"/>
                          <a:ea typeface="ＭＳ Ｐゴシック" charset="0"/>
                          <a:cs typeface="Droid Sans Fallback" charset="0"/>
                        </a:rPr>
                        <a:t>0min</a:t>
                      </a:r>
                    </a:p>
                  </a:txBody>
                  <a:tcPr marL="81676" marR="81676" marT="475420" marB="566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r>
            </a:tbl>
          </a:graphicData>
        </a:graphic>
      </p:graphicFrame>
    </p:spTree>
    <p:extLst>
      <p:ext uri="{BB962C8B-B14F-4D97-AF65-F5344CB8AC3E}">
        <p14:creationId xmlns:p14="http://schemas.microsoft.com/office/powerpoint/2010/main" val="2082038795"/>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1"/>
          <p:cNvSpPr txBox="1">
            <a:spLocks noChangeArrowheads="1"/>
          </p:cNvSpPr>
          <p:nvPr/>
        </p:nvSpPr>
        <p:spPr bwMode="auto">
          <a:xfrm>
            <a:off x="465354" y="44176"/>
            <a:ext cx="5723823" cy="10310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30240" rIns="0" bIns="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9pPr>
          </a:lstStyle>
          <a:p>
            <a:pPr>
              <a:buClrTx/>
              <a:buFontTx/>
              <a:buNone/>
            </a:pPr>
            <a:r>
              <a:rPr lang="en-US" sz="3600" b="1"/>
              <a:t>Map Matching API</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0259" y="1726023"/>
            <a:ext cx="6638656" cy="46884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40" name="Text Box 4"/>
          <p:cNvSpPr txBox="1">
            <a:spLocks noChangeArrowheads="1"/>
          </p:cNvSpPr>
          <p:nvPr/>
        </p:nvSpPr>
        <p:spPr bwMode="auto">
          <a:xfrm>
            <a:off x="327036" y="1649227"/>
            <a:ext cx="3506616" cy="1921852"/>
          </a:xfrm>
          <a:prstGeom prst="rect">
            <a:avLst/>
          </a:prstGeom>
          <a:solidFill>
            <a:srgbClr val="CC9966">
              <a:alpha val="57999"/>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9pPr>
          </a:lstStyle>
          <a:p>
            <a:pPr>
              <a:buClrTx/>
              <a:buFontTx/>
              <a:buNone/>
            </a:pPr>
            <a:r>
              <a:rPr lang="en-US" sz="2600"/>
              <a:t>Die Messung (schwarz)</a:t>
            </a:r>
          </a:p>
          <a:p>
            <a:pPr>
              <a:buClrTx/>
              <a:buFontTx/>
              <a:buNone/>
            </a:pPr>
            <a:r>
              <a:rPr lang="en-US" sz="2600"/>
              <a:t>wird auf das digitale</a:t>
            </a:r>
          </a:p>
          <a:p>
            <a:pPr>
              <a:buClrTx/>
              <a:buFontTx/>
              <a:buNone/>
            </a:pPr>
            <a:r>
              <a:rPr lang="en-US" sz="2600"/>
              <a:t>Straßennetz ‘eingerastet’</a:t>
            </a:r>
          </a:p>
          <a:p>
            <a:pPr>
              <a:buClrTx/>
              <a:buFontTx/>
              <a:buNone/>
            </a:pPr>
            <a:r>
              <a:rPr lang="en-US" sz="2600"/>
              <a:t>→ Ergebnis in grün</a:t>
            </a:r>
          </a:p>
        </p:txBody>
      </p:sp>
    </p:spTree>
    <p:extLst>
      <p:ext uri="{BB962C8B-B14F-4D97-AF65-F5344CB8AC3E}">
        <p14:creationId xmlns:p14="http://schemas.microsoft.com/office/powerpoint/2010/main" val="1117102388"/>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1"/>
          <p:cNvSpPr txBox="1">
            <a:spLocks noChangeArrowheads="1"/>
          </p:cNvSpPr>
          <p:nvPr/>
        </p:nvSpPr>
        <p:spPr bwMode="auto">
          <a:xfrm>
            <a:off x="465354" y="44176"/>
            <a:ext cx="5723823" cy="10310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30240" rIns="0" bIns="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9pPr>
          </a:lstStyle>
          <a:p>
            <a:pPr>
              <a:buClrTx/>
              <a:buFontTx/>
              <a:buNone/>
            </a:pPr>
            <a:r>
              <a:rPr lang="en-US" sz="3600" b="1"/>
              <a:t>Route Optimization API</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5363" name="Text Box 3"/>
          <p:cNvSpPr txBox="1">
            <a:spLocks noChangeArrowheads="1"/>
          </p:cNvSpPr>
          <p:nvPr/>
        </p:nvSpPr>
        <p:spPr bwMode="auto">
          <a:xfrm>
            <a:off x="149844" y="2113847"/>
            <a:ext cx="3899923" cy="3532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marL="312738" indent="-174625">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defRPr>
                <a:solidFill>
                  <a:srgbClr val="000000"/>
                </a:solidFill>
                <a:latin typeface="Arial" charset="0"/>
                <a:ea typeface="ＭＳ Ｐゴシック" charset="0"/>
                <a:cs typeface="Arial Unicode MS" charset="0"/>
              </a:defRPr>
            </a:lvl1pPr>
            <a:lvl2pPr>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defRPr>
                <a:solidFill>
                  <a:srgbClr val="000000"/>
                </a:solidFill>
                <a:latin typeface="Arial" charset="0"/>
                <a:ea typeface="ＭＳ Ｐゴシック" charset="0"/>
                <a:cs typeface="Arial Unicode MS" charset="0"/>
              </a:defRPr>
            </a:lvl2pPr>
            <a:lvl3pPr>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defRPr>
                <a:solidFill>
                  <a:srgbClr val="000000"/>
                </a:solidFill>
                <a:latin typeface="Arial" charset="0"/>
                <a:ea typeface="ＭＳ Ｐゴシック" charset="0"/>
                <a:cs typeface="Arial Unicode MS" charset="0"/>
              </a:defRPr>
            </a:lvl3pPr>
            <a:lvl4pPr>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defRPr>
                <a:solidFill>
                  <a:srgbClr val="000000"/>
                </a:solidFill>
                <a:latin typeface="Arial" charset="0"/>
                <a:ea typeface="ＭＳ Ｐゴシック" charset="0"/>
                <a:cs typeface="Arial Unicode MS" charset="0"/>
              </a:defRPr>
            </a:lvl4pPr>
            <a:lvl5pPr>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defRPr>
                <a:solidFill>
                  <a:srgbClr val="000000"/>
                </a:solidFill>
                <a:latin typeface="Arial" charset="0"/>
                <a:ea typeface="ＭＳ Ｐゴシック" charset="0"/>
                <a:cs typeface="Arial Unicode MS" charset="0"/>
              </a:defRPr>
            </a:lvl9pPr>
          </a:lstStyle>
          <a:p>
            <a:pPr>
              <a:lnSpc>
                <a:spcPct val="100000"/>
              </a:lnSpc>
              <a:buClrTx/>
              <a:buFontTx/>
              <a:buNone/>
            </a:pPr>
            <a:r>
              <a:rPr lang="en-US" sz="2400" b="1">
                <a:cs typeface="Arial" charset="0"/>
              </a:rPr>
              <a:t>Gegeben:</a:t>
            </a:r>
            <a:r>
              <a:rPr lang="en-US" sz="2400">
                <a:cs typeface="Arial" charset="0"/>
              </a:rPr>
              <a:t> Fahrzeugflotte, Kunden/Services und Nebenbedingungen</a:t>
            </a:r>
          </a:p>
          <a:p>
            <a:pPr marL="431800" indent="-293688">
              <a:buClrTx/>
              <a:buFontTx/>
              <a:buNone/>
            </a:pPr>
            <a:endParaRPr lang="en-US" sz="2400">
              <a:cs typeface="Arial" charset="0"/>
            </a:endParaRPr>
          </a:p>
          <a:p>
            <a:pPr marL="431800" indent="-293688">
              <a:buClrTx/>
              <a:buFontTx/>
              <a:buNone/>
            </a:pPr>
            <a:r>
              <a:rPr lang="en-US" sz="2400" b="1">
                <a:cs typeface="Arial" charset="0"/>
              </a:rPr>
              <a:t>Ergebnis:</a:t>
            </a:r>
            <a:r>
              <a:rPr lang="en-US" sz="2400">
                <a:cs typeface="Arial" charset="0"/>
              </a:rPr>
              <a:t> optimierte Routen für jedes Fahrzeug innerhalb von (Milli)sekunden</a:t>
            </a:r>
          </a:p>
        </p:txBody>
      </p:sp>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5699" y="1503324"/>
            <a:ext cx="4813313" cy="52087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579459947"/>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xfrm>
            <a:off x="456696" y="159355"/>
            <a:ext cx="8229167" cy="858209"/>
          </a:xfrm>
          <a:ln/>
        </p:spPr>
        <p:txBody>
          <a:bodyPr tIns="27360"/>
          <a:lstStyle/>
          <a:p>
            <a:pPr algn="l">
              <a:lnSpc>
                <a:spcPct val="94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US" sz="3600" b="1">
                <a:latin typeface="Arial" charset="0"/>
              </a:rPr>
              <a:t>Open</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6387" name="Text Box 3"/>
          <p:cNvSpPr txBox="1">
            <a:spLocks noChangeArrowheads="1"/>
          </p:cNvSpPr>
          <p:nvPr/>
        </p:nvSpPr>
        <p:spPr bwMode="auto">
          <a:xfrm>
            <a:off x="414929" y="1658822"/>
            <a:ext cx="8544677" cy="18066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marL="319088" indent="-288925">
              <a:tabLst>
                <a:tab pos="319088"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 pos="9302750" algn="l"/>
              </a:tabLst>
              <a:defRPr>
                <a:solidFill>
                  <a:srgbClr val="000000"/>
                </a:solidFill>
                <a:latin typeface="Arial" charset="0"/>
                <a:ea typeface="ＭＳ Ｐゴシック" charset="0"/>
                <a:cs typeface="Arial Unicode MS" charset="0"/>
              </a:defRPr>
            </a:lvl1pPr>
            <a:lvl2pPr>
              <a:tabLst>
                <a:tab pos="319088"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 pos="9302750" algn="l"/>
              </a:tabLst>
              <a:defRPr>
                <a:solidFill>
                  <a:srgbClr val="000000"/>
                </a:solidFill>
                <a:latin typeface="Arial" charset="0"/>
                <a:ea typeface="ＭＳ Ｐゴシック" charset="0"/>
                <a:cs typeface="Arial Unicode MS" charset="0"/>
              </a:defRPr>
            </a:lvl2pPr>
            <a:lvl3pPr>
              <a:tabLst>
                <a:tab pos="319088"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 pos="9302750" algn="l"/>
              </a:tabLst>
              <a:defRPr>
                <a:solidFill>
                  <a:srgbClr val="000000"/>
                </a:solidFill>
                <a:latin typeface="Arial" charset="0"/>
                <a:ea typeface="ＭＳ Ｐゴシック" charset="0"/>
                <a:cs typeface="Arial Unicode MS" charset="0"/>
              </a:defRPr>
            </a:lvl3pPr>
            <a:lvl4pPr>
              <a:tabLst>
                <a:tab pos="319088"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 pos="9302750" algn="l"/>
              </a:tabLst>
              <a:defRPr>
                <a:solidFill>
                  <a:srgbClr val="000000"/>
                </a:solidFill>
                <a:latin typeface="Arial" charset="0"/>
                <a:ea typeface="ＭＳ Ｐゴシック" charset="0"/>
                <a:cs typeface="Arial Unicode MS" charset="0"/>
              </a:defRPr>
            </a:lvl4pPr>
            <a:lvl5pPr>
              <a:tabLst>
                <a:tab pos="319088"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 pos="9302750"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319088"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 pos="9302750"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319088"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 pos="9302750"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319088"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 pos="9302750"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319088"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 pos="9302750" algn="l"/>
              </a:tabLst>
              <a:defRPr>
                <a:solidFill>
                  <a:srgbClr val="000000"/>
                </a:solidFill>
                <a:latin typeface="Arial" charset="0"/>
                <a:ea typeface="ＭＳ Ｐゴシック" charset="0"/>
                <a:cs typeface="Arial Unicode MS" charset="0"/>
              </a:defRPr>
            </a:lvl9pPr>
          </a:lstStyle>
          <a:p>
            <a:pPr algn="ctr">
              <a:buClrTx/>
              <a:buFontTx/>
              <a:buNone/>
            </a:pPr>
            <a:r>
              <a:rPr lang="en-US" sz="3200">
                <a:cs typeface="Droid Sans Fallback" charset="0"/>
              </a:rPr>
              <a:t>Wir nutzen und unterstützen offene Daten</a:t>
            </a:r>
          </a:p>
          <a:p>
            <a:pPr algn="ctr">
              <a:buClrTx/>
              <a:buFontTx/>
              <a:buNone/>
            </a:pPr>
            <a:r>
              <a:rPr lang="en-US" sz="3200">
                <a:cs typeface="Droid Sans Fallback" charset="0"/>
              </a:rPr>
              <a:t>&amp;</a:t>
            </a:r>
          </a:p>
          <a:p>
            <a:pPr algn="ctr">
              <a:buClrTx/>
              <a:buFontTx/>
              <a:buNone/>
            </a:pPr>
            <a:r>
              <a:rPr lang="en-US" sz="3200" b="1"/>
              <a:t>Unser Software-Kern ist Open Source:</a:t>
            </a:r>
          </a:p>
        </p:txBody>
      </p:sp>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3069" y="3486598"/>
            <a:ext cx="4124669" cy="32062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057318163"/>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456696" y="159355"/>
            <a:ext cx="8229167" cy="858209"/>
          </a:xfrm>
          <a:ln/>
        </p:spPr>
        <p:txBody>
          <a:bodyPr tIns="27360"/>
          <a:lstStyle/>
          <a:p>
            <a:pPr algn="l">
              <a:lnSpc>
                <a:spcPct val="94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US" sz="3600" b="1">
                <a:latin typeface="Arial" charset="0"/>
              </a:rPr>
              <a:t>Aktive Community</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7411" name="Text Box 3"/>
          <p:cNvSpPr txBox="1">
            <a:spLocks noChangeArrowheads="1"/>
          </p:cNvSpPr>
          <p:nvPr/>
        </p:nvSpPr>
        <p:spPr bwMode="auto">
          <a:xfrm>
            <a:off x="327037" y="1524428"/>
            <a:ext cx="8494253" cy="48766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ＭＳ Ｐゴシック" charset="0"/>
                <a:cs typeface="Arial Unicode M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ＭＳ Ｐゴシック" charset="0"/>
                <a:cs typeface="Arial Unicode M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ＭＳ Ｐゴシック" charset="0"/>
                <a:cs typeface="Arial Unicode M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ＭＳ Ｐゴシック" charset="0"/>
                <a:cs typeface="Arial Unicode M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ＭＳ Ｐゴシック" charset="0"/>
                <a:cs typeface="Arial Unicode MS" charset="0"/>
              </a:defRPr>
            </a:lvl9pPr>
          </a:lstStyle>
          <a:p>
            <a:pPr>
              <a:buClrTx/>
              <a:buFontTx/>
              <a:buNone/>
            </a:pPr>
            <a:r>
              <a:rPr lang="en-GB" sz="2800"/>
              <a:t>Apache Lizenz: Unternehmensfreundlich</a:t>
            </a:r>
          </a:p>
          <a:p>
            <a:pPr>
              <a:buClrTx/>
              <a:buFontTx/>
              <a:buNone/>
            </a:pPr>
            <a:r>
              <a:rPr lang="en-GB" sz="2800"/>
              <a:t>  </a:t>
            </a:r>
            <a:r>
              <a:rPr lang="en-GB" sz="2000"/>
              <a:t>zusätzlich zur MIT Lizenz: ‘Grant of Patent License’</a:t>
            </a:r>
            <a:br>
              <a:rPr lang="en-GB" sz="2000"/>
            </a:br>
            <a:endParaRPr lang="en-GB" sz="2000"/>
          </a:p>
          <a:p>
            <a:pPr>
              <a:buClrTx/>
              <a:buFontTx/>
              <a:buNone/>
            </a:pPr>
            <a:r>
              <a:rPr lang="en-GB" sz="2800"/>
              <a:t>Offene Entwicklung. Gegenbeispiel: Google Android</a:t>
            </a:r>
          </a:p>
        </p:txBody>
      </p:sp>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3732" y="3444360"/>
            <a:ext cx="7501624" cy="304309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4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6" y="4916965"/>
            <a:ext cx="7200521" cy="2912537"/>
          </a:xfrm>
          <a:prstGeom prst="rect">
            <a:avLst/>
          </a:prstGeom>
          <a:noFill/>
          <a:ln w="9360"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034099033"/>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456696" y="159355"/>
            <a:ext cx="8229167" cy="858209"/>
          </a:xfrm>
          <a:ln/>
        </p:spPr>
        <p:txBody>
          <a:bodyPr tIns="27360"/>
          <a:lstStyle/>
          <a:p>
            <a:pPr algn="l">
              <a:lnSpc>
                <a:spcPct val="94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US" sz="3600" b="1">
                <a:latin typeface="Arial" charset="0"/>
              </a:rPr>
              <a:t>Aktive Community</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5" y="-32640"/>
            <a:ext cx="9144000" cy="73840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563524086"/>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ext Box 1"/>
          <p:cNvSpPr txBox="1">
            <a:spLocks noChangeArrowheads="1"/>
          </p:cNvSpPr>
          <p:nvPr/>
        </p:nvSpPr>
        <p:spPr bwMode="auto">
          <a:xfrm>
            <a:off x="465354" y="-130554"/>
            <a:ext cx="5723823" cy="14437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27360" rIns="0" bIns="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9pPr>
          </a:lstStyle>
          <a:p>
            <a:pPr>
              <a:buClrTx/>
              <a:buFontTx/>
              <a:buNone/>
            </a:pPr>
            <a:r>
              <a:rPr lang="en-US" sz="3600" b="1"/>
              <a:t>Kunden</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9459" name="Text Box 3"/>
          <p:cNvSpPr txBox="1">
            <a:spLocks noChangeArrowheads="1"/>
          </p:cNvSpPr>
          <p:nvPr/>
        </p:nvSpPr>
        <p:spPr bwMode="auto">
          <a:xfrm>
            <a:off x="1316784" y="2254001"/>
            <a:ext cx="6313062" cy="7679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9pPr>
          </a:lstStyle>
          <a:p>
            <a:pPr algn="ctr">
              <a:buClrTx/>
              <a:buFontTx/>
              <a:buNone/>
            </a:pPr>
            <a:r>
              <a:rPr lang="en-US" sz="2800" b="1"/>
              <a:t>Unsere Kunden sind unsere Investoren</a:t>
            </a:r>
          </a:p>
        </p:txBody>
      </p:sp>
      <p:sp>
        <p:nvSpPr>
          <p:cNvPr id="19460" name="Text Box 4"/>
          <p:cNvSpPr txBox="1">
            <a:spLocks noChangeArrowheads="1"/>
          </p:cNvSpPr>
          <p:nvPr/>
        </p:nvSpPr>
        <p:spPr bwMode="auto">
          <a:xfrm>
            <a:off x="3201192" y="3221647"/>
            <a:ext cx="2352632" cy="25746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9pPr>
          </a:lstStyle>
          <a:p>
            <a:pPr algn="ctr">
              <a:buClrTx/>
              <a:buFontTx/>
              <a:buNone/>
            </a:pPr>
            <a:r>
              <a:rPr lang="en-GB" sz="2200"/>
              <a:t>Bubble Post</a:t>
            </a:r>
          </a:p>
          <a:p>
            <a:pPr algn="ctr">
              <a:buClrTx/>
              <a:buFontTx/>
              <a:buNone/>
            </a:pPr>
            <a:r>
              <a:rPr lang="en-GB" sz="2200"/>
              <a:t>DB Systel</a:t>
            </a:r>
          </a:p>
          <a:p>
            <a:pPr algn="ctr">
              <a:buClrTx/>
              <a:buFontTx/>
              <a:buNone/>
            </a:pPr>
            <a:r>
              <a:rPr lang="en-GB" sz="2200"/>
              <a:t>Parkeon</a:t>
            </a:r>
          </a:p>
          <a:p>
            <a:pPr algn="ctr">
              <a:buClrTx/>
              <a:buFontTx/>
              <a:buNone/>
            </a:pPr>
            <a:r>
              <a:rPr lang="en-GB" sz="2200"/>
              <a:t>Liefery</a:t>
            </a:r>
          </a:p>
          <a:p>
            <a:pPr algn="ctr">
              <a:buClrTx/>
              <a:buFontTx/>
              <a:buNone/>
            </a:pPr>
            <a:r>
              <a:rPr lang="en-GB"/>
              <a:t>Komoot</a:t>
            </a:r>
          </a:p>
          <a:p>
            <a:pPr algn="ctr">
              <a:buClrTx/>
              <a:buFontTx/>
              <a:buNone/>
            </a:pPr>
            <a:r>
              <a:rPr lang="en-GB"/>
              <a:t>...</a:t>
            </a:r>
          </a:p>
        </p:txBody>
      </p:sp>
    </p:spTree>
    <p:extLst>
      <p:ext uri="{BB962C8B-B14F-4D97-AF65-F5344CB8AC3E}">
        <p14:creationId xmlns:p14="http://schemas.microsoft.com/office/powerpoint/2010/main" val="405906950"/>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456696" y="159355"/>
            <a:ext cx="8229167" cy="858209"/>
          </a:xfrm>
          <a:ln/>
        </p:spPr>
        <p:txBody>
          <a:bodyPr tIns="27360"/>
          <a:lstStyle/>
          <a:p>
            <a:pPr algn="l">
              <a:lnSpc>
                <a:spcPct val="94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US" sz="3600" b="1">
                <a:latin typeface="Arial" charset="0"/>
              </a:rPr>
              <a:t>OS &amp; Geldverdienen?</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0483" name="Text Box 3"/>
          <p:cNvSpPr txBox="1">
            <a:spLocks noChangeArrowheads="1"/>
          </p:cNvSpPr>
          <p:nvPr/>
        </p:nvSpPr>
        <p:spPr bwMode="auto">
          <a:xfrm>
            <a:off x="414929" y="1658822"/>
            <a:ext cx="8544677" cy="18066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04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9330" y="1436110"/>
            <a:ext cx="4978992" cy="5560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0485" name="Text Box 5"/>
          <p:cNvSpPr txBox="1">
            <a:spLocks noChangeArrowheads="1"/>
          </p:cNvSpPr>
          <p:nvPr/>
        </p:nvSpPr>
        <p:spPr bwMode="auto">
          <a:xfrm>
            <a:off x="293899" y="1697221"/>
            <a:ext cx="3915770" cy="52279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1pPr>
            <a:lvl2pPr marL="430213" indent="-2159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9pPr>
          </a:lstStyle>
          <a:p>
            <a:pPr>
              <a:buClrTx/>
              <a:buFontTx/>
              <a:buNone/>
            </a:pPr>
            <a:r>
              <a:rPr lang="en-GB" sz="2600" b="1"/>
              <a:t>Strategien</a:t>
            </a:r>
            <a:r>
              <a:rPr lang="en-GB" sz="2600"/>
              <a:t>:</a:t>
            </a:r>
          </a:p>
          <a:p>
            <a:pPr lvl="1">
              <a:buSzPct val="45000"/>
              <a:buFont typeface="Wingdings" charset="0"/>
              <a:buChar char=""/>
            </a:pPr>
            <a:r>
              <a:rPr lang="en-GB" sz="2600"/>
              <a:t>Ein Teil Closed Source</a:t>
            </a:r>
            <a:br>
              <a:rPr lang="en-GB" sz="2600"/>
            </a:br>
            <a:r>
              <a:rPr lang="en-GB" sz="2000"/>
              <a:t>Eigentlich einfach, aber:</a:t>
            </a:r>
            <a:br>
              <a:rPr lang="en-GB" sz="2000"/>
            </a:br>
            <a:r>
              <a:rPr lang="en-GB" sz="2000"/>
              <a:t>Welche Features &amp; Preismodell?</a:t>
            </a:r>
          </a:p>
          <a:p>
            <a:pPr lvl="1">
              <a:buSzPct val="45000"/>
              <a:buFont typeface="Wingdings" charset="0"/>
              <a:buChar char=""/>
            </a:pPr>
            <a:r>
              <a:rPr lang="en-GB" sz="2600"/>
              <a:t>Software as a Service</a:t>
            </a:r>
            <a:br>
              <a:rPr lang="en-GB" sz="2600"/>
            </a:br>
            <a:r>
              <a:rPr lang="en-GB" sz="1600"/>
              <a:t>Gerade für weltweites Angebot für</a:t>
            </a:r>
          </a:p>
          <a:p>
            <a:pPr marL="431800" lvl="1" indent="-214313">
              <a:buClrTx/>
              <a:buSzPct val="45000"/>
              <a:buFontTx/>
              <a:buNone/>
            </a:pPr>
            <a:r>
              <a:rPr lang="en-GB" sz="1600"/>
              <a:t>kleine Unternehmen attraktiv</a:t>
            </a:r>
          </a:p>
          <a:p>
            <a:pPr lvl="1">
              <a:buSzPct val="45000"/>
              <a:buFont typeface="Wingdings" charset="0"/>
              <a:buChar char=""/>
            </a:pPr>
            <a:r>
              <a:rPr lang="en-GB" sz="2600"/>
              <a:t>Support &amp; Contract work</a:t>
            </a:r>
            <a:br>
              <a:rPr lang="en-GB" sz="2600"/>
            </a:br>
            <a:r>
              <a:rPr lang="en-GB" sz="2000"/>
              <a:t>Zeit sollte ins Produkt gehen</a:t>
            </a:r>
            <a:br>
              <a:rPr lang="en-GB" sz="2000"/>
            </a:br>
            <a:r>
              <a:rPr lang="en-GB" sz="2000"/>
              <a:t>Prioritätenliste berücksichtigen</a:t>
            </a:r>
          </a:p>
          <a:p>
            <a:pPr lvl="1">
              <a:buSzPct val="45000"/>
              <a:buFont typeface="Wingdings" charset="0"/>
              <a:buChar char=""/>
            </a:pPr>
            <a:r>
              <a:rPr lang="en-GB" sz="2600"/>
              <a:t>OS gut fürs Marketing</a:t>
            </a:r>
          </a:p>
          <a:p>
            <a:pPr lvl="1">
              <a:buSzPct val="45000"/>
              <a:buFont typeface="Wingdings" charset="0"/>
              <a:buChar char=""/>
            </a:pPr>
            <a:r>
              <a:rPr lang="en-GB" sz="2600"/>
              <a:t>                &amp; Akquise</a:t>
            </a:r>
          </a:p>
          <a:p>
            <a:pPr>
              <a:buClrTx/>
              <a:buFontTx/>
              <a:buNone/>
            </a:pPr>
            <a:endParaRPr lang="en-GB" sz="2600"/>
          </a:p>
        </p:txBody>
      </p:sp>
    </p:spTree>
    <p:extLst>
      <p:ext uri="{BB962C8B-B14F-4D97-AF65-F5344CB8AC3E}">
        <p14:creationId xmlns:p14="http://schemas.microsoft.com/office/powerpoint/2010/main" val="3914603556"/>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797" y="2394157"/>
            <a:ext cx="3946024" cy="375346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1506" name="Rectangle 2"/>
          <p:cNvSpPr>
            <a:spLocks noGrp="1" noChangeArrowheads="1"/>
          </p:cNvSpPr>
          <p:nvPr>
            <p:ph type="title"/>
          </p:nvPr>
        </p:nvSpPr>
        <p:spPr>
          <a:xfrm>
            <a:off x="456696" y="159355"/>
            <a:ext cx="8229167" cy="858209"/>
          </a:xfrm>
          <a:ln/>
        </p:spPr>
        <p:txBody>
          <a:bodyPr tIns="27360"/>
          <a:lstStyle/>
          <a:p>
            <a:pPr algn="l">
              <a:lnSpc>
                <a:spcPct val="94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US" sz="3600" b="1">
                <a:latin typeface="Arial" charset="0"/>
              </a:rPr>
              <a:t>Public Transport</a:t>
            </a:r>
          </a:p>
        </p:txBody>
      </p:sp>
      <p:pic>
        <p:nvPicPr>
          <p:cNvPr id="21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1508" name="Text Box 4"/>
          <p:cNvSpPr txBox="1">
            <a:spLocks noChangeArrowheads="1"/>
          </p:cNvSpPr>
          <p:nvPr/>
        </p:nvSpPr>
        <p:spPr bwMode="auto">
          <a:xfrm>
            <a:off x="414929" y="1658822"/>
            <a:ext cx="8544677" cy="18066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150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0682" y="3571091"/>
            <a:ext cx="3799075" cy="336948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151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4929" y="1528267"/>
            <a:ext cx="3799075" cy="37841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1511" name="Text Box 7"/>
          <p:cNvSpPr txBox="1">
            <a:spLocks noChangeArrowheads="1"/>
          </p:cNvSpPr>
          <p:nvPr/>
        </p:nvSpPr>
        <p:spPr bwMode="auto">
          <a:xfrm>
            <a:off x="391866" y="1520588"/>
            <a:ext cx="3594498" cy="8466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9pPr>
          </a:lstStyle>
          <a:p>
            <a:r>
              <a:rPr lang="en-GB" sz="4000"/>
              <a:t>Run, Train, Win?</a:t>
            </a:r>
          </a:p>
        </p:txBody>
      </p:sp>
    </p:spTree>
    <p:extLst>
      <p:ext uri="{BB962C8B-B14F-4D97-AF65-F5344CB8AC3E}">
        <p14:creationId xmlns:p14="http://schemas.microsoft.com/office/powerpoint/2010/main" val="2544426985"/>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980" y="2682147"/>
            <a:ext cx="3587295" cy="358835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2530" name="Rectangle 2"/>
          <p:cNvSpPr>
            <a:spLocks noGrp="1" noChangeArrowheads="1"/>
          </p:cNvSpPr>
          <p:nvPr>
            <p:ph type="title"/>
          </p:nvPr>
        </p:nvSpPr>
        <p:spPr>
          <a:xfrm>
            <a:off x="456696" y="159355"/>
            <a:ext cx="8229167" cy="858209"/>
          </a:xfrm>
          <a:ln/>
        </p:spPr>
        <p:txBody>
          <a:bodyPr tIns="27360"/>
          <a:lstStyle/>
          <a:p>
            <a:pPr algn="l">
              <a:lnSpc>
                <a:spcPct val="94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US" sz="3600" b="1">
                <a:latin typeface="Arial" charset="0"/>
              </a:rPr>
              <a:t>Public Transport</a:t>
            </a:r>
          </a:p>
        </p:txBody>
      </p:sp>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2532" name="Text Box 4"/>
          <p:cNvSpPr txBox="1">
            <a:spLocks noChangeArrowheads="1"/>
          </p:cNvSpPr>
          <p:nvPr/>
        </p:nvSpPr>
        <p:spPr bwMode="auto">
          <a:xfrm>
            <a:off x="414929" y="1658822"/>
            <a:ext cx="8544677" cy="18066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253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1277" y="3448200"/>
            <a:ext cx="4445940" cy="39531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2534" name="Text Box 6"/>
          <p:cNvSpPr txBox="1">
            <a:spLocks noChangeArrowheads="1"/>
          </p:cNvSpPr>
          <p:nvPr/>
        </p:nvSpPr>
        <p:spPr bwMode="auto">
          <a:xfrm>
            <a:off x="358730" y="1651142"/>
            <a:ext cx="3346700" cy="8466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9pPr>
          </a:lstStyle>
          <a:p>
            <a:r>
              <a:rPr lang="en-GB" sz="4000"/>
              <a:t>Run,Train, Win!</a:t>
            </a:r>
          </a:p>
        </p:txBody>
      </p:sp>
      <p:pic>
        <p:nvPicPr>
          <p:cNvPr id="22535" name="Picture 7"/>
          <p:cNvPicPr>
            <a:picLocks noChangeAspect="1" noChangeArrowheads="1"/>
          </p:cNvPicPr>
          <p:nvPr/>
        </p:nvPicPr>
        <p:blipFill>
          <a:blip r:embed="rId6">
            <a:extLst>
              <a:ext uri="{28A0092B-C50C-407E-A947-70E740481C1C}">
                <a14:useLocalDpi xmlns:a14="http://schemas.microsoft.com/office/drawing/2010/main" val="0"/>
              </a:ext>
            </a:extLst>
          </a:blip>
          <a:srcRect r="10318"/>
          <a:stretch>
            <a:fillRect/>
          </a:stretch>
        </p:blipFill>
        <p:spPr bwMode="auto">
          <a:xfrm>
            <a:off x="5414078" y="1507148"/>
            <a:ext cx="3407210" cy="3369481"/>
          </a:xfrm>
          <a:prstGeom prst="rect">
            <a:avLst/>
          </a:prstGeom>
          <a:noFill/>
          <a:ln>
            <a:noFill/>
          </a:ln>
          <a:effectLst/>
          <a:extLst>
            <a:ext uri="{909E8E84-426E-40dd-AFC4-6F175D3DCCD1}">
              <a14:hiddenFill xmlns:a14="http://schemas.microsoft.com/office/drawing/2010/main">
                <a:blipFill dpi="0" rotWithShape="0">
                  <a:blip/>
                  <a:srcRect r="10318"/>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559131682"/>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122" name="Text Box 2"/>
          <p:cNvSpPr txBox="1">
            <a:spLocks noChangeArrowheads="1"/>
          </p:cNvSpPr>
          <p:nvPr/>
        </p:nvSpPr>
        <p:spPr bwMode="auto">
          <a:xfrm>
            <a:off x="2434764" y="2557351"/>
            <a:ext cx="4222635" cy="116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6624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9pPr>
          </a:lstStyle>
          <a:p>
            <a:pPr algn="ctr">
              <a:buClrTx/>
              <a:buFontTx/>
              <a:buNone/>
            </a:pPr>
            <a:r>
              <a:rPr lang="en-US" sz="3600" b="1"/>
              <a:t>Überblick über die GraphHopper GmbH</a:t>
            </a:r>
          </a:p>
          <a:p>
            <a:pPr algn="ctr">
              <a:buClrTx/>
              <a:buFontTx/>
              <a:buNone/>
            </a:pPr>
            <a:endParaRPr lang="en-US" sz="3600" b="1"/>
          </a:p>
        </p:txBody>
      </p:sp>
      <p:sp>
        <p:nvSpPr>
          <p:cNvPr id="2" name="TextBox 1"/>
          <p:cNvSpPr txBox="1"/>
          <p:nvPr/>
        </p:nvSpPr>
        <p:spPr>
          <a:xfrm>
            <a:off x="2434764" y="3922806"/>
            <a:ext cx="4354132" cy="400110"/>
          </a:xfrm>
          <a:prstGeom prst="rect">
            <a:avLst/>
          </a:prstGeom>
          <a:noFill/>
        </p:spPr>
        <p:txBody>
          <a:bodyPr wrap="square" rtlCol="0">
            <a:spAutoFit/>
          </a:bodyPr>
          <a:lstStyle/>
          <a:p>
            <a:pPr algn="ctr"/>
            <a:r>
              <a:rPr lang="en-US" sz="2000">
                <a:latin typeface="Arial"/>
                <a:cs typeface="Arial"/>
              </a:rPr>
              <a:t>Peter Karich</a:t>
            </a:r>
          </a:p>
        </p:txBody>
      </p:sp>
    </p:spTree>
    <p:extLst>
      <p:ext uri="{BB962C8B-B14F-4D97-AF65-F5344CB8AC3E}">
        <p14:creationId xmlns:p14="http://schemas.microsoft.com/office/powerpoint/2010/main" val="1851285503"/>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122" name="Text Box 2"/>
          <p:cNvSpPr txBox="1">
            <a:spLocks noChangeArrowheads="1"/>
          </p:cNvSpPr>
          <p:nvPr/>
        </p:nvSpPr>
        <p:spPr bwMode="auto">
          <a:xfrm>
            <a:off x="2434764" y="2557351"/>
            <a:ext cx="4222635" cy="116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6624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9pPr>
          </a:lstStyle>
          <a:p>
            <a:pPr algn="ctr">
              <a:buClrTx/>
              <a:buFontTx/>
              <a:buNone/>
            </a:pPr>
            <a:r>
              <a:rPr lang="en-US" sz="3600" b="1"/>
              <a:t>ÖV-Routing in GraphHopper (Prototyp)</a:t>
            </a:r>
          </a:p>
        </p:txBody>
      </p:sp>
      <p:sp>
        <p:nvSpPr>
          <p:cNvPr id="2" name="TextBox 1"/>
          <p:cNvSpPr txBox="1"/>
          <p:nvPr/>
        </p:nvSpPr>
        <p:spPr>
          <a:xfrm>
            <a:off x="2434764" y="3922806"/>
            <a:ext cx="4354132" cy="400110"/>
          </a:xfrm>
          <a:prstGeom prst="rect">
            <a:avLst/>
          </a:prstGeom>
          <a:noFill/>
        </p:spPr>
        <p:txBody>
          <a:bodyPr wrap="square" rtlCol="0">
            <a:spAutoFit/>
          </a:bodyPr>
          <a:lstStyle/>
          <a:p>
            <a:pPr algn="ctr"/>
            <a:r>
              <a:rPr lang="en-US" sz="2000">
                <a:latin typeface="Arial"/>
                <a:cs typeface="Arial"/>
              </a:rPr>
              <a:t>Michael Zilske</a:t>
            </a:r>
          </a:p>
        </p:txBody>
      </p:sp>
    </p:spTree>
    <p:extLst>
      <p:ext uri="{BB962C8B-B14F-4D97-AF65-F5344CB8AC3E}">
        <p14:creationId xmlns:p14="http://schemas.microsoft.com/office/powerpoint/2010/main" val="2500214538"/>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ln/>
        </p:spPr>
        <p:txBody>
          <a:bodyPr tIns="27360"/>
          <a:lstStyle/>
          <a:p>
            <a:pPr algn="l">
              <a:lnSpc>
                <a:spcPct val="94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US" sz="3600" b="1">
                <a:latin typeface="Arial" charset="0"/>
              </a:rPr>
              <a:t>Angebotsdaten</a:t>
            </a:r>
          </a:p>
        </p:txBody>
      </p:sp>
      <p:sp>
        <p:nvSpPr>
          <p:cNvPr id="7" name="Content Placeholder 6"/>
          <p:cNvSpPr>
            <a:spLocks noGrp="1"/>
          </p:cNvSpPr>
          <p:nvPr>
            <p:ph idx="1"/>
          </p:nvPr>
        </p:nvSpPr>
        <p:spPr/>
        <p:txBody>
          <a:bodyPr/>
          <a:lstStyle/>
          <a:p>
            <a:r>
              <a:rPr lang="en-US"/>
              <a:t>Wegesuche ist datengetrieben:</a:t>
            </a:r>
          </a:p>
          <a:p>
            <a:pPr marL="457200" indent="-457200">
              <a:buFont typeface="Arial"/>
              <a:buChar char="•"/>
            </a:pPr>
            <a:r>
              <a:rPr lang="en-US"/>
              <a:t>Straßennetz von OpenStreetMap</a:t>
            </a:r>
          </a:p>
          <a:p>
            <a:pPr marL="857250" lvl="1" indent="-457200">
              <a:buFont typeface="Arial"/>
              <a:buChar char="•"/>
            </a:pPr>
            <a:r>
              <a:rPr lang="en-US"/>
              <a:t>Volunteered Geographic Information (VGI)</a:t>
            </a:r>
          </a:p>
          <a:p>
            <a:pPr marL="457200" indent="-457200">
              <a:buFont typeface="Arial"/>
              <a:buChar char="•"/>
            </a:pPr>
            <a:r>
              <a:rPr lang="en-US"/>
              <a:t>Fahrpläne im GTFS-Format</a:t>
            </a:r>
          </a:p>
          <a:p>
            <a:pPr marL="857250" lvl="1" indent="-457200">
              <a:buFont typeface="Arial"/>
              <a:buChar char="•"/>
            </a:pPr>
            <a:r>
              <a:rPr lang="en-US"/>
              <a:t>idealerweise von den Verkehrsbetrieben</a:t>
            </a: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835635022"/>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a:ln/>
        </p:spPr>
        <p:txBody>
          <a:bodyPr tIns="27360"/>
          <a:lstStyle/>
          <a:p>
            <a:pPr algn="l">
              <a:lnSpc>
                <a:spcPct val="94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US" sz="3600" b="1">
                <a:latin typeface="Arial" charset="0"/>
              </a:rPr>
              <a:t>ÖV-Angebotsdaten</a:t>
            </a:r>
          </a:p>
        </p:txBody>
      </p:sp>
      <p:sp>
        <p:nvSpPr>
          <p:cNvPr id="2" name="Content Placeholder 1"/>
          <p:cNvSpPr>
            <a:spLocks noGrp="1"/>
          </p:cNvSpPr>
          <p:nvPr>
            <p:ph idx="1"/>
          </p:nvPr>
        </p:nvSpPr>
        <p:spPr/>
        <p:txBody>
          <a:bodyPr/>
          <a:lstStyle/>
          <a:p>
            <a:r>
              <a:rPr lang="en-US"/>
              <a:t>Stand November 2016: 3 Datensätze in Deutschland</a:t>
            </a:r>
          </a:p>
          <a:p>
            <a:pPr marL="457200" indent="-457200">
              <a:buFont typeface="Arial"/>
              <a:buChar char="•"/>
            </a:pPr>
            <a:r>
              <a:rPr lang="en-US"/>
              <a:t>SWU Verkehr (Ulm)</a:t>
            </a:r>
          </a:p>
          <a:p>
            <a:pPr marL="457200" indent="-457200">
              <a:buFont typeface="Arial"/>
              <a:buChar char="•"/>
            </a:pPr>
            <a:r>
              <a:rPr lang="en-US"/>
              <a:t>Verkehrsverbund Berlin-Brandenburg</a:t>
            </a:r>
          </a:p>
          <a:p>
            <a:pPr marL="457200" indent="-457200">
              <a:buFont typeface="Arial"/>
              <a:buChar char="•"/>
            </a:pPr>
            <a:r>
              <a:rPr lang="en-US"/>
              <a:t>Rhein-Neckar-Verkehr</a:t>
            </a:r>
          </a:p>
          <a:p>
            <a:pPr marL="457200" indent="-457200">
              <a:buFont typeface="Arial"/>
              <a:buChar char="•"/>
            </a:pPr>
            <a:r>
              <a:rPr lang="en-US" sz="2000"/>
              <a:t>((und ein inoffizieller Fernverkehrsdatensatz))</a:t>
            </a:r>
          </a:p>
          <a:p>
            <a:pPr marL="457200" indent="-457200">
              <a:buFont typeface="Arial"/>
              <a:buChar char="•"/>
            </a:pPr>
            <a:endParaRPr lang="en-US"/>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4619905"/>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tIns="27360"/>
          <a:lstStyle/>
          <a:p>
            <a:pPr algn="l">
              <a:lnSpc>
                <a:spcPct val="94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US" sz="3600" b="1">
                <a:latin typeface="Arial" charset="0"/>
              </a:rPr>
              <a:t>GTFS</a:t>
            </a:r>
          </a:p>
        </p:txBody>
      </p:sp>
      <p:sp>
        <p:nvSpPr>
          <p:cNvPr id="2" name="Content Placeholder 1"/>
          <p:cNvSpPr>
            <a:spLocks noGrp="1"/>
          </p:cNvSpPr>
          <p:nvPr>
            <p:ph idx="1"/>
          </p:nvPr>
        </p:nvSpPr>
        <p:spPr/>
        <p:txBody>
          <a:bodyPr/>
          <a:lstStyle/>
          <a:p>
            <a:pPr marL="457200" indent="-457200">
              <a:buFont typeface="Arial"/>
              <a:buChar char="•"/>
            </a:pPr>
            <a:r>
              <a:rPr lang="en-US"/>
              <a:t>Haltestellen (hierarchisch)</a:t>
            </a:r>
          </a:p>
          <a:p>
            <a:pPr marL="457200" indent="-457200">
              <a:buFont typeface="Arial"/>
              <a:buChar char="•"/>
            </a:pPr>
            <a:r>
              <a:rPr lang="en-US"/>
              <a:t>Fahrten</a:t>
            </a:r>
          </a:p>
          <a:p>
            <a:pPr marL="457200" indent="-457200">
              <a:buFont typeface="Arial"/>
              <a:buChar char="•"/>
            </a:pPr>
            <a:r>
              <a:rPr lang="en-US"/>
              <a:t>Umsteigebeziehungen</a:t>
            </a:r>
          </a:p>
          <a:p>
            <a:pPr marL="457200" indent="-457200">
              <a:buFont typeface="Arial"/>
              <a:buChar char="•"/>
            </a:pPr>
            <a:r>
              <a:rPr lang="en-US"/>
              <a:t>...</a:t>
            </a:r>
          </a:p>
          <a:p>
            <a:pPr marL="457200" indent="-457200">
              <a:buFont typeface="Arial"/>
              <a:buChar char="•"/>
            </a:pPr>
            <a:r>
              <a:rPr lang="en-US"/>
              <a:t>Erweiterung: Echtzeitinformationen</a:t>
            </a: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331561436"/>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a:ln/>
        </p:spPr>
        <p:txBody>
          <a:bodyPr tIns="27360"/>
          <a:lstStyle/>
          <a:p>
            <a:pPr algn="l">
              <a:lnSpc>
                <a:spcPct val="94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US" sz="3600" b="1">
                <a:latin typeface="Arial" charset="0"/>
              </a:rPr>
              <a:t>Routing</a:t>
            </a:r>
          </a:p>
        </p:txBody>
      </p:sp>
      <p:sp>
        <p:nvSpPr>
          <p:cNvPr id="2" name="Content Placeholder 1"/>
          <p:cNvSpPr>
            <a:spLocks noGrp="1"/>
          </p:cNvSpPr>
          <p:nvPr>
            <p:ph idx="1"/>
          </p:nvPr>
        </p:nvSpPr>
        <p:spPr/>
        <p:txBody>
          <a:bodyPr>
            <a:normAutofit/>
          </a:bodyPr>
          <a:lstStyle/>
          <a:p>
            <a:r>
              <a:rPr lang="en-US"/>
              <a:t>Wie reduziere ich Fahrplanauskunft auf straßenbasiertes Wegfinden?</a:t>
            </a:r>
          </a:p>
          <a:p>
            <a:r>
              <a:rPr lang="en-US"/>
              <a:t>Zwei Alternativen:</a:t>
            </a:r>
          </a:p>
          <a:p>
            <a:pPr marL="457200" indent="-457200">
              <a:buFont typeface="Arial"/>
              <a:buChar char="•"/>
            </a:pPr>
            <a:r>
              <a:rPr lang="en-US"/>
              <a:t>Wegabschnitte sind zeitabhängig (Weg </a:t>
            </a:r>
            <a:r>
              <a:rPr lang="en-US"/>
              <a:t>^= Linienvariante)</a:t>
            </a:r>
            <a:endParaRPr lang="en-US"/>
          </a:p>
          <a:p>
            <a:pPr marL="457200" indent="-457200">
              <a:buFont typeface="Arial"/>
              <a:buChar char="•"/>
            </a:pPr>
            <a:r>
              <a:rPr lang="en-US"/>
              <a:t>Wegabschnitte werden in die Zeitachse dupliziert (Weg </a:t>
            </a:r>
            <a:r>
              <a:rPr lang="en-US"/>
              <a:t>^= einzelne Fahrt)</a:t>
            </a:r>
            <a:endParaRPr lang="en-US"/>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847770756"/>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a:ln/>
        </p:spPr>
        <p:txBody>
          <a:bodyPr tIns="27360"/>
          <a:lstStyle/>
          <a:p>
            <a:pPr algn="l">
              <a:lnSpc>
                <a:spcPct val="94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US" sz="3600" b="1">
                <a:latin typeface="Arial" charset="0"/>
              </a:rPr>
              <a:t>Zeitabhängiges Netz</a:t>
            </a:r>
          </a:p>
        </p:txBody>
      </p:sp>
      <p:sp>
        <p:nvSpPr>
          <p:cNvPr id="2" name="Content Placeholder 1"/>
          <p:cNvSpPr>
            <a:spLocks noGrp="1"/>
          </p:cNvSpPr>
          <p:nvPr>
            <p:ph idx="1"/>
          </p:nvPr>
        </p:nvSpPr>
        <p:spPr/>
        <p:txBody>
          <a:bodyPr/>
          <a:lstStyle/>
          <a:p>
            <a:pPr marL="457200" indent="-457200">
              <a:buFont typeface="Arial"/>
              <a:buChar char="•"/>
            </a:pPr>
            <a:r>
              <a:rPr lang="en-US"/>
              <a:t>Widerstände der Wegabschnitte sind zeitabhängig (Weg </a:t>
            </a:r>
            <a:r>
              <a:rPr lang="en-US"/>
              <a:t>^= Linienvariante)</a:t>
            </a:r>
            <a:endParaRPr lang="en-US"/>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 name="Picture 2" descr="Screen Shot 2016-11-24 at 13.27.3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3393" y="2471046"/>
            <a:ext cx="3019666" cy="3578755"/>
          </a:xfrm>
          <a:prstGeom prst="rect">
            <a:avLst/>
          </a:prstGeom>
        </p:spPr>
      </p:pic>
      <p:sp>
        <p:nvSpPr>
          <p:cNvPr id="6" name="TextBox 5"/>
          <p:cNvSpPr txBox="1"/>
          <p:nvPr/>
        </p:nvSpPr>
        <p:spPr>
          <a:xfrm>
            <a:off x="4833396" y="6215782"/>
            <a:ext cx="3724857" cy="369332"/>
          </a:xfrm>
          <a:prstGeom prst="rect">
            <a:avLst/>
          </a:prstGeom>
          <a:noFill/>
        </p:spPr>
        <p:txBody>
          <a:bodyPr wrap="square" rtlCol="0">
            <a:spAutoFit/>
          </a:bodyPr>
          <a:lstStyle/>
          <a:p>
            <a:r>
              <a:rPr lang="en-US">
                <a:solidFill>
                  <a:schemeClr val="tx1"/>
                </a:solidFill>
              </a:rPr>
              <a:t>(Bast et al. 2015)</a:t>
            </a:r>
          </a:p>
        </p:txBody>
      </p:sp>
    </p:spTree>
    <p:extLst>
      <p:ext uri="{BB962C8B-B14F-4D97-AF65-F5344CB8AC3E}">
        <p14:creationId xmlns:p14="http://schemas.microsoft.com/office/powerpoint/2010/main" val="106870872"/>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a:ln/>
        </p:spPr>
        <p:txBody>
          <a:bodyPr tIns="27360"/>
          <a:lstStyle/>
          <a:p>
            <a:pPr algn="l">
              <a:lnSpc>
                <a:spcPct val="94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US" sz="3600" b="1">
                <a:latin typeface="Arial" charset="0"/>
              </a:rPr>
              <a:t>Zeitexpandiertes Netz</a:t>
            </a:r>
          </a:p>
        </p:txBody>
      </p:sp>
      <p:sp>
        <p:nvSpPr>
          <p:cNvPr id="2" name="Content Placeholder 1"/>
          <p:cNvSpPr>
            <a:spLocks noGrp="1"/>
          </p:cNvSpPr>
          <p:nvPr>
            <p:ph idx="1"/>
          </p:nvPr>
        </p:nvSpPr>
        <p:spPr/>
        <p:txBody>
          <a:bodyPr/>
          <a:lstStyle/>
          <a:p>
            <a:pPr marL="457200" indent="-457200">
              <a:buFont typeface="Arial"/>
              <a:buChar char="•"/>
            </a:pPr>
            <a:r>
              <a:rPr lang="en-US"/>
              <a:t>Wegabschnitte werden in die Zeitachse dupliziert (Weg </a:t>
            </a:r>
            <a:r>
              <a:rPr lang="en-US"/>
              <a:t>^= einzelne Fahrt)</a:t>
            </a:r>
            <a:endParaRPr lang="en-US"/>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 name="Picture 2" descr="Screen Shot 2016-11-24 at 13.27.4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0831" y="2732304"/>
            <a:ext cx="2927463" cy="3271566"/>
          </a:xfrm>
          <a:prstGeom prst="rect">
            <a:avLst/>
          </a:prstGeom>
        </p:spPr>
      </p:pic>
      <p:sp>
        <p:nvSpPr>
          <p:cNvPr id="4" name="TextBox 3"/>
          <p:cNvSpPr txBox="1"/>
          <p:nvPr/>
        </p:nvSpPr>
        <p:spPr>
          <a:xfrm>
            <a:off x="5290831" y="6215782"/>
            <a:ext cx="3724857" cy="369332"/>
          </a:xfrm>
          <a:prstGeom prst="rect">
            <a:avLst/>
          </a:prstGeom>
          <a:noFill/>
        </p:spPr>
        <p:txBody>
          <a:bodyPr wrap="square" rtlCol="0">
            <a:spAutoFit/>
          </a:bodyPr>
          <a:lstStyle/>
          <a:p>
            <a:r>
              <a:rPr lang="en-US">
                <a:solidFill>
                  <a:schemeClr val="tx1"/>
                </a:solidFill>
              </a:rPr>
              <a:t>(Bast et al. 2015)</a:t>
            </a:r>
          </a:p>
        </p:txBody>
      </p:sp>
    </p:spTree>
    <p:extLst>
      <p:ext uri="{BB962C8B-B14F-4D97-AF65-F5344CB8AC3E}">
        <p14:creationId xmlns:p14="http://schemas.microsoft.com/office/powerpoint/2010/main" val="4273572484"/>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tIns="27360"/>
          <a:lstStyle/>
          <a:p>
            <a:pPr algn="l">
              <a:lnSpc>
                <a:spcPct val="94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US" sz="3600" b="1">
                <a:latin typeface="Arial" charset="0"/>
              </a:rPr>
              <a:t>Modellierung</a:t>
            </a:r>
          </a:p>
        </p:txBody>
      </p:sp>
      <p:sp>
        <p:nvSpPr>
          <p:cNvPr id="2" name="Content Placeholder 1"/>
          <p:cNvSpPr>
            <a:spLocks noGrp="1"/>
          </p:cNvSpPr>
          <p:nvPr>
            <p:ph idx="1"/>
          </p:nvPr>
        </p:nvSpPr>
        <p:spPr/>
        <p:txBody>
          <a:bodyPr/>
          <a:lstStyle/>
          <a:p>
            <a:r>
              <a:rPr lang="en-US"/>
              <a:t>Zwei Zielrichtungen:</a:t>
            </a:r>
          </a:p>
          <a:p>
            <a:pPr marL="457200" indent="-457200">
              <a:buFont typeface="Arial"/>
              <a:buChar char="•"/>
            </a:pPr>
            <a:r>
              <a:rPr lang="en-US"/>
              <a:t>maximale Abfragegeschwindigkeit</a:t>
            </a:r>
          </a:p>
          <a:p>
            <a:pPr marL="457200" indent="-457200">
              <a:buFont typeface="Arial"/>
              <a:buChar char="•"/>
            </a:pPr>
            <a:r>
              <a:rPr lang="en-US"/>
              <a:t>maximale Flexibilität bei der Modellierung</a:t>
            </a: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710367853"/>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tIns="27360"/>
          <a:lstStyle/>
          <a:p>
            <a:pPr algn="l">
              <a:lnSpc>
                <a:spcPct val="94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US" sz="3600" b="1">
                <a:latin typeface="Arial" charset="0"/>
              </a:rPr>
              <a:t>Früheste Ankunftszeit</a:t>
            </a:r>
          </a:p>
        </p:txBody>
      </p:sp>
      <p:sp>
        <p:nvSpPr>
          <p:cNvPr id="2" name="Content Placeholder 1"/>
          <p:cNvSpPr>
            <a:spLocks noGrp="1"/>
          </p:cNvSpPr>
          <p:nvPr>
            <p:ph idx="1"/>
          </p:nvPr>
        </p:nvSpPr>
        <p:spPr/>
        <p:txBody>
          <a:bodyPr/>
          <a:lstStyle/>
          <a:p>
            <a:r>
              <a:rPr lang="en-US"/>
              <a:t>Gegeben Start+Ziel+früheste Abfahrtszeit</a:t>
            </a:r>
          </a:p>
          <a:p>
            <a:r>
              <a:rPr lang="en-US"/>
              <a:t>Gesucht: Ein Weg mit frühester Ankunftszeit</a:t>
            </a:r>
          </a:p>
          <a:p>
            <a:r>
              <a:rPr lang="en-US" sz="2000"/>
              <a:t>((Es kann mehrere Wege mit derselben frühesten Ankunftszeit geben. Im Straßennetz passiert das im Allgemeinen nicht. Im Fahrplan ist es der Normalfall. Deswegen braucht man immer eine Art Elfmeterschießen, um zu entscheiden, welche beste Lösung man ausgibt.))</a:t>
            </a: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504226321"/>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tIns="27360"/>
          <a:lstStyle/>
          <a:p>
            <a:pPr algn="l">
              <a:lnSpc>
                <a:spcPct val="94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US" sz="3600" b="1">
                <a:latin typeface="Arial" charset="0"/>
              </a:rPr>
              <a:t>Alternativen</a:t>
            </a:r>
          </a:p>
        </p:txBody>
      </p:sp>
      <p:sp>
        <p:nvSpPr>
          <p:cNvPr id="2" name="Content Placeholder 1"/>
          <p:cNvSpPr>
            <a:spLocks noGrp="1"/>
          </p:cNvSpPr>
          <p:nvPr>
            <p:ph idx="1"/>
          </p:nvPr>
        </p:nvSpPr>
        <p:spPr/>
        <p:txBody>
          <a:bodyPr/>
          <a:lstStyle/>
          <a:p>
            <a:r>
              <a:rPr lang="en-US" sz="2400"/>
              <a:t>Theoretisch könnten wir jeden Nutzer sagen lassen, was sein Kriterium ist, und dann den eindeutig besten Weg finden und ausgeben.</a:t>
            </a: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 name="Picture 2" descr="Screen Shot 2016-11-23 at 11.41.0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9213" y="2645229"/>
            <a:ext cx="4757183" cy="3864435"/>
          </a:xfrm>
          <a:prstGeom prst="rect">
            <a:avLst/>
          </a:prstGeom>
        </p:spPr>
      </p:pic>
      <p:sp>
        <p:nvSpPr>
          <p:cNvPr id="7" name="Content Placeholder 1"/>
          <p:cNvSpPr txBox="1">
            <a:spLocks/>
          </p:cNvSpPr>
          <p:nvPr/>
        </p:nvSpPr>
        <p:spPr bwMode="auto">
          <a:xfrm>
            <a:off x="259008" y="3269339"/>
            <a:ext cx="3659508" cy="31351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37800" rIns="0" bIns="0" numCol="1" anchor="t" anchorCtr="0" compatLnSpc="1">
            <a:prstTxWarp prst="textNoShape">
              <a:avLst/>
            </a:prstTxWarp>
          </a:bodyPr>
          <a:lstStyle>
            <a:lvl1pPr marL="342900" indent="-342900" algn="l" defTabSz="449263" rtl="0" fontAlgn="base" hangingPunct="0">
              <a:lnSpc>
                <a:spcPct val="93000"/>
              </a:lnSpc>
              <a:spcBef>
                <a:spcPct val="0"/>
              </a:spcBef>
              <a:spcAft>
                <a:spcPts val="1413"/>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fontAlgn="base" hangingPunct="0">
              <a:lnSpc>
                <a:spcPct val="93000"/>
              </a:lnSpc>
              <a:spcBef>
                <a:spcPct val="0"/>
              </a:spcBef>
              <a:spcAft>
                <a:spcPts val="1125"/>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fontAlgn="base" hangingPunct="0">
              <a:lnSpc>
                <a:spcPct val="93000"/>
              </a:lnSpc>
              <a:spcBef>
                <a:spcPct val="0"/>
              </a:spcBef>
              <a:spcAft>
                <a:spcPts val="838"/>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fontAlgn="base" hangingPunct="0">
              <a:lnSpc>
                <a:spcPct val="93000"/>
              </a:lnSpc>
              <a:spcBef>
                <a:spcPct val="0"/>
              </a:spcBef>
              <a:spcAft>
                <a:spcPts val="563"/>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fontAlgn="base" hangingPunct="0">
              <a:lnSpc>
                <a:spcPct val="93000"/>
              </a:lnSpc>
              <a:spcBef>
                <a:spcPct val="0"/>
              </a:spcBef>
              <a:spcAft>
                <a:spcPts val="275"/>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fontAlgn="base" hangingPunct="0">
              <a:lnSpc>
                <a:spcPct val="93000"/>
              </a:lnSpc>
              <a:spcBef>
                <a:spcPct val="0"/>
              </a:spcBef>
              <a:spcAft>
                <a:spcPts val="275"/>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fontAlgn="base" hangingPunct="0">
              <a:lnSpc>
                <a:spcPct val="93000"/>
              </a:lnSpc>
              <a:spcBef>
                <a:spcPct val="0"/>
              </a:spcBef>
              <a:spcAft>
                <a:spcPts val="275"/>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fontAlgn="base" hangingPunct="0">
              <a:lnSpc>
                <a:spcPct val="93000"/>
              </a:lnSpc>
              <a:spcBef>
                <a:spcPct val="0"/>
              </a:spcBef>
              <a:spcAft>
                <a:spcPts val="275"/>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fontAlgn="base" hangingPunct="0">
              <a:lnSpc>
                <a:spcPct val="93000"/>
              </a:lnSpc>
              <a:spcBef>
                <a:spcPct val="0"/>
              </a:spcBef>
              <a:spcAft>
                <a:spcPts val="275"/>
              </a:spcAft>
              <a:buClr>
                <a:srgbClr val="000000"/>
              </a:buClr>
              <a:buSzPct val="100000"/>
              <a:buFont typeface="Times New Roman" charset="0"/>
              <a:defRPr sz="2000">
                <a:solidFill>
                  <a:srgbClr val="000000"/>
                </a:solidFill>
                <a:latin typeface="+mn-lt"/>
                <a:ea typeface="+mn-ea"/>
                <a:cs typeface="+mn-cs"/>
              </a:defRPr>
            </a:lvl9pPr>
          </a:lstStyle>
          <a:p>
            <a:r>
              <a:rPr lang="en-US" sz="2400"/>
              <a:t>Praktisch weiß kein Mensch, was sein allgemeines Kriterium für beste Wege ist. </a:t>
            </a:r>
            <a:r>
              <a:rPr lang="en-US" sz="1400"/>
              <a:t>((und hätte auch keine Lust, das einzutippen))</a:t>
            </a:r>
            <a:endParaRPr lang="en-US" sz="2400"/>
          </a:p>
          <a:p>
            <a:r>
              <a:rPr lang="en-US" sz="2400"/>
              <a:t>Deswegen müssen wir “sinnvolle Alternativen” ausgeben.</a:t>
            </a:r>
          </a:p>
        </p:txBody>
      </p:sp>
      <p:sp>
        <p:nvSpPr>
          <p:cNvPr id="4" name="TextBox 3"/>
          <p:cNvSpPr txBox="1"/>
          <p:nvPr/>
        </p:nvSpPr>
        <p:spPr>
          <a:xfrm>
            <a:off x="259008" y="2768600"/>
            <a:ext cx="3659508" cy="600164"/>
          </a:xfrm>
          <a:prstGeom prst="rect">
            <a:avLst/>
          </a:prstGeom>
          <a:noFill/>
        </p:spPr>
        <p:txBody>
          <a:bodyPr wrap="square" rtlCol="0">
            <a:spAutoFit/>
          </a:bodyPr>
          <a:lstStyle/>
          <a:p>
            <a:r>
              <a:rPr lang="en-US" sz="1100"/>
              <a:t>((unter gewissen Bedingungen für das Kriterium: additiv über den Kanten, nichtnegativ, bei zeitabhängigem Modell noch weitere))</a:t>
            </a:r>
          </a:p>
        </p:txBody>
      </p:sp>
    </p:spTree>
    <p:extLst>
      <p:ext uri="{BB962C8B-B14F-4D97-AF65-F5344CB8AC3E}">
        <p14:creationId xmlns:p14="http://schemas.microsoft.com/office/powerpoint/2010/main" val="2422806527"/>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0" y="0"/>
            <a:ext cx="9144000" cy="691175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146" name="Rectangle 2"/>
          <p:cNvSpPr>
            <a:spLocks noGrp="1" noChangeArrowheads="1"/>
          </p:cNvSpPr>
          <p:nvPr>
            <p:ph type="title"/>
          </p:nvPr>
        </p:nvSpPr>
        <p:spPr>
          <a:xfrm>
            <a:off x="425001" y="767989"/>
            <a:ext cx="8229167" cy="858211"/>
          </a:xfrm>
          <a:ln/>
        </p:spPr>
        <p:txBody>
          <a:bodyPr tIns="27360"/>
          <a:lstStyle/>
          <a:p>
            <a:pPr algn="l">
              <a:lnSpc>
                <a:spcPct val="93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US" sz="3600" b="1"/>
              <a:t>GraphHopper Directions API</a:t>
            </a:r>
          </a:p>
        </p:txBody>
      </p:sp>
      <p:sp>
        <p:nvSpPr>
          <p:cNvPr id="6147" name="Text Box 3"/>
          <p:cNvSpPr txBox="1">
            <a:spLocks noChangeArrowheads="1"/>
          </p:cNvSpPr>
          <p:nvPr/>
        </p:nvSpPr>
        <p:spPr bwMode="auto">
          <a:xfrm>
            <a:off x="-387530" y="2367278"/>
            <a:ext cx="8544677" cy="464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27360" rIns="0" bIns="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ＭＳ Ｐゴシック" charset="0"/>
                <a:cs typeface="Arial Unicode M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ＭＳ Ｐゴシック" charset="0"/>
                <a:cs typeface="Arial Unicode M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ＭＳ Ｐゴシック" charset="0"/>
                <a:cs typeface="Arial Unicode M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ＭＳ Ｐゴシック" charset="0"/>
                <a:cs typeface="Arial Unicode M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Arial" charset="0"/>
                <a:ea typeface="ＭＳ Ｐゴシック" charset="0"/>
                <a:cs typeface="Arial Unicode MS" charset="0"/>
              </a:defRPr>
            </a:lvl9pPr>
          </a:lstStyle>
          <a:p>
            <a:pPr algn="ctr">
              <a:buClrTx/>
              <a:buFontTx/>
              <a:buNone/>
            </a:pPr>
            <a:r>
              <a:rPr lang="en-US" sz="2800" b="1">
                <a:cs typeface="Droid Sans Fallback" charset="0"/>
              </a:rPr>
              <a:t>Routing Werkzeuge für Entwickler</a:t>
            </a:r>
          </a:p>
          <a:p>
            <a:pPr algn="ctr">
              <a:buClrTx/>
              <a:buFontTx/>
              <a:buNone/>
            </a:pPr>
            <a:r>
              <a:rPr lang="en-US" sz="2800"/>
              <a:t>Keine Endnutzer-Applikationen</a:t>
            </a:r>
          </a:p>
        </p:txBody>
      </p:sp>
    </p:spTree>
    <p:extLst>
      <p:ext uri="{BB962C8B-B14F-4D97-AF65-F5344CB8AC3E}">
        <p14:creationId xmlns:p14="http://schemas.microsoft.com/office/powerpoint/2010/main" val="3383824254"/>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tIns="27360"/>
          <a:lstStyle/>
          <a:p>
            <a:pPr algn="l">
              <a:lnSpc>
                <a:spcPct val="94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US" sz="3600" b="1">
                <a:latin typeface="Arial" charset="0"/>
              </a:rPr>
              <a:t>Umstiege</a:t>
            </a:r>
          </a:p>
        </p:txBody>
      </p:sp>
      <p:sp>
        <p:nvSpPr>
          <p:cNvPr id="2" name="Content Placeholder 1"/>
          <p:cNvSpPr>
            <a:spLocks noGrp="1"/>
          </p:cNvSpPr>
          <p:nvPr>
            <p:ph idx="1"/>
          </p:nvPr>
        </p:nvSpPr>
        <p:spPr>
          <a:xfrm>
            <a:off x="456707" y="1654982"/>
            <a:ext cx="8297597" cy="3939702"/>
          </a:xfrm>
        </p:spPr>
        <p:txBody>
          <a:bodyPr>
            <a:normAutofit/>
          </a:bodyPr>
          <a:lstStyle/>
          <a:p>
            <a:r>
              <a:rPr lang="en-US" sz="2800"/>
              <a:t>Gegeben Start+Ziel+früheste Abfahrtszeit</a:t>
            </a:r>
          </a:p>
          <a:p>
            <a:r>
              <a:rPr lang="en-US" sz="2800"/>
              <a:t>Gesucht: Ein Weg mit frühester Ankunftszeit je Anzahl Umstiege</a:t>
            </a:r>
          </a:p>
          <a:p>
            <a:r>
              <a:rPr lang="en-US" sz="2000"/>
              <a:t>(bis zur Anzahl der Umstiege der insgesamt besten Lösung.)</a:t>
            </a:r>
          </a:p>
          <a:p>
            <a:r>
              <a:rPr lang="en-US" sz="2000"/>
              <a:t>((Es sei denn, eine der anderen Lösungen ist in jeder Hinsicht besser. Dann weglassen.))</a:t>
            </a:r>
          </a:p>
          <a:p>
            <a:r>
              <a:rPr lang="en-US" sz="1800"/>
              <a:t>((Gutartiges Problem. Es gibt nur soundso viele sinnvolle Umstiege. Bei allgemeinen Kriterien funktioniert das nicht, weil der Ergebnisraum sehr schnell zu groß wird. Schlimmstenfalls gilt für </a:t>
            </a:r>
            <a:r>
              <a:rPr lang="en-US" sz="1800" i="1"/>
              <a:t>keinen</a:t>
            </a:r>
            <a:r>
              <a:rPr lang="en-US" sz="1800"/>
              <a:t> denkbaren Weg, dass er in jeder Hinsicht schlechter ist als ein anderer.))</a:t>
            </a: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591357933"/>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tIns="27360"/>
          <a:lstStyle/>
          <a:p>
            <a:pPr algn="l">
              <a:lnSpc>
                <a:spcPct val="94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US" sz="3200" b="1">
                <a:latin typeface="Arial" charset="0"/>
              </a:rPr>
              <a:t>Weitere Kriterien (Zukunft)</a:t>
            </a:r>
          </a:p>
        </p:txBody>
      </p:sp>
      <p:sp>
        <p:nvSpPr>
          <p:cNvPr id="2" name="Content Placeholder 1"/>
          <p:cNvSpPr>
            <a:spLocks noGrp="1"/>
          </p:cNvSpPr>
          <p:nvPr>
            <p:ph idx="1"/>
          </p:nvPr>
        </p:nvSpPr>
        <p:spPr/>
        <p:txBody>
          <a:bodyPr/>
          <a:lstStyle/>
          <a:p>
            <a:pPr marL="457200" indent="-457200">
              <a:buFont typeface="Arial"/>
              <a:buChar char="•"/>
            </a:pPr>
            <a:r>
              <a:rPr lang="en-US"/>
              <a:t>Kürzeste Reisezeit (später ankommen, aber </a:t>
            </a:r>
            <a:r>
              <a:rPr lang="en-US" i="1"/>
              <a:t>noch</a:t>
            </a:r>
            <a:r>
              <a:rPr lang="en-US"/>
              <a:t> später losfahren)</a:t>
            </a:r>
          </a:p>
          <a:p>
            <a:pPr marL="457200" indent="-457200">
              <a:buFont typeface="Arial"/>
              <a:buChar char="•"/>
            </a:pPr>
            <a:r>
              <a:rPr lang="en-US"/>
              <a:t>Fahrpreis, andere Eigenschaften der Verkehrsmittel</a:t>
            </a:r>
          </a:p>
          <a:p>
            <a:pPr marL="457200" indent="-457200">
              <a:buFont typeface="Arial"/>
              <a:buChar char="•"/>
            </a:pPr>
            <a:r>
              <a:rPr lang="en-US" i="1"/>
              <a:t>erwartete</a:t>
            </a:r>
            <a:r>
              <a:rPr lang="en-US"/>
              <a:t> Ankunftszeit (statt fahrplanmäßiger)</a:t>
            </a:r>
          </a:p>
          <a:p>
            <a:pPr marL="857250" lvl="1" indent="-457200">
              <a:buFont typeface="Arial"/>
              <a:buChar char="•"/>
            </a:pPr>
            <a:r>
              <a:rPr lang="en-US"/>
              <a:t>d.h. auch Berücksichtigung historischer Zuverlässigkeit von Anschlüssen</a:t>
            </a: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699492939"/>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tIns="27360"/>
          <a:lstStyle/>
          <a:p>
            <a:pPr algn="l">
              <a:lnSpc>
                <a:spcPct val="94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US" sz="3200" b="1">
                <a:latin typeface="Arial" charset="0"/>
              </a:rPr>
              <a:t>Vergleich mit bahn.de</a:t>
            </a:r>
          </a:p>
        </p:txBody>
      </p:sp>
      <p:sp>
        <p:nvSpPr>
          <p:cNvPr id="8" name="Content Placeholder 1"/>
          <p:cNvSpPr>
            <a:spLocks noGrp="1"/>
          </p:cNvSpPr>
          <p:nvPr>
            <p:ph idx="1"/>
          </p:nvPr>
        </p:nvSpPr>
        <p:spPr>
          <a:xfrm>
            <a:off x="520401" y="1687261"/>
            <a:ext cx="3069728" cy="4615608"/>
          </a:xfrm>
        </p:spPr>
        <p:txBody>
          <a:bodyPr/>
          <a:lstStyle/>
          <a:p>
            <a:pPr marL="457200" indent="-457200">
              <a:buFont typeface="Arial"/>
              <a:buChar char="•"/>
            </a:pPr>
            <a:r>
              <a:rPr lang="en-US" sz="2000"/>
              <a:t>Testfall-Liste mit zufälligen früheste-Ankunftszeit-Abfragen im Rhein-Neckar-Verkehr.</a:t>
            </a:r>
          </a:p>
          <a:p>
            <a:pPr marL="457200" indent="-457200">
              <a:buFont typeface="Arial"/>
              <a:buChar char="•"/>
            </a:pPr>
            <a:r>
              <a:rPr lang="en-US" sz="2000"/>
              <a:t>Abfrage bahn.de vs. GraphHopper-Prototyp</a:t>
            </a:r>
          </a:p>
          <a:p>
            <a:pPr marL="457200" indent="-457200">
              <a:buFont typeface="Arial"/>
              <a:buChar char="•"/>
            </a:pPr>
            <a:r>
              <a:rPr lang="en-US" sz="2000"/>
              <a:t>Fälle mit gleichen Ergebnissen sollten auf der Diagonalen liegen.</a:t>
            </a: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 name="Picture 4" descr="everybody-wal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9212" y="1164739"/>
            <a:ext cx="4010719" cy="5344912"/>
          </a:xfrm>
          <a:prstGeom prst="rect">
            <a:avLst/>
          </a:prstGeom>
        </p:spPr>
      </p:pic>
    </p:spTree>
    <p:extLst>
      <p:ext uri="{BB962C8B-B14F-4D97-AF65-F5344CB8AC3E}">
        <p14:creationId xmlns:p14="http://schemas.microsoft.com/office/powerpoint/2010/main" val="1040554142"/>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tIns="27360">
            <a:normAutofit/>
          </a:bodyPr>
          <a:lstStyle/>
          <a:p>
            <a:pPr algn="l">
              <a:lnSpc>
                <a:spcPct val="94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US" sz="2800" b="1">
                <a:latin typeface="Arial" charset="0"/>
              </a:rPr>
              <a:t>Datenbasiertes Debugging</a:t>
            </a:r>
          </a:p>
        </p:txBody>
      </p:sp>
      <p:sp>
        <p:nvSpPr>
          <p:cNvPr id="8" name="Content Placeholder 1"/>
          <p:cNvSpPr>
            <a:spLocks noGrp="1"/>
          </p:cNvSpPr>
          <p:nvPr>
            <p:ph idx="1"/>
          </p:nvPr>
        </p:nvSpPr>
        <p:spPr>
          <a:xfrm>
            <a:off x="520401" y="1687261"/>
            <a:ext cx="3069728" cy="4615608"/>
          </a:xfrm>
        </p:spPr>
        <p:txBody>
          <a:bodyPr/>
          <a:lstStyle/>
          <a:p>
            <a:pPr marL="457200" indent="-457200">
              <a:buFont typeface="Arial"/>
              <a:buChar char="•"/>
            </a:pPr>
            <a:r>
              <a:rPr lang="en-US"/>
              <a:t>Was ist hier passiert?</a:t>
            </a:r>
          </a:p>
          <a:p>
            <a:pPr marL="457200" indent="-457200">
              <a:buFont typeface="Arial"/>
              <a:buChar char="•"/>
            </a:pPr>
            <a:r>
              <a:rPr lang="en-US"/>
              <a:t>Alle gehen zu Fuß. </a:t>
            </a:r>
            <a:r>
              <a:rPr lang="en-US" sz="2000"/>
              <a:t>((Wir haben einen Modus, in dem Fußwege berücksichtigt werden.))</a:t>
            </a:r>
          </a:p>
          <a:p>
            <a:pPr marL="457200" indent="-457200">
              <a:buFont typeface="Arial"/>
              <a:buChar char="•"/>
            </a:pPr>
            <a:r>
              <a:rPr lang="en-US" sz="2000"/>
              <a:t>Falschen Fahrplan genommen.</a:t>
            </a:r>
            <a:endParaRPr lang="en-US"/>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 name="Picture 4" descr="everybody-wal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9212" y="1164739"/>
            <a:ext cx="4010719" cy="5344912"/>
          </a:xfrm>
          <a:prstGeom prst="rect">
            <a:avLst/>
          </a:prstGeom>
        </p:spPr>
      </p:pic>
    </p:spTree>
    <p:extLst>
      <p:ext uri="{BB962C8B-B14F-4D97-AF65-F5344CB8AC3E}">
        <p14:creationId xmlns:p14="http://schemas.microsoft.com/office/powerpoint/2010/main" val="1788713932"/>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p:cNvSpPr>
            <a:spLocks noGrp="1"/>
          </p:cNvSpPr>
          <p:nvPr>
            <p:ph idx="1"/>
          </p:nvPr>
        </p:nvSpPr>
        <p:spPr>
          <a:xfrm>
            <a:off x="520401" y="1687261"/>
            <a:ext cx="3069728" cy="4615608"/>
          </a:xfrm>
        </p:spPr>
        <p:txBody>
          <a:bodyPr/>
          <a:lstStyle/>
          <a:p>
            <a:pPr marL="457200" indent="-457200">
              <a:buFont typeface="Arial"/>
              <a:buChar char="•"/>
            </a:pPr>
            <a:r>
              <a:rPr lang="en-US" sz="2000"/>
              <a:t>Schon besser.</a:t>
            </a:r>
          </a:p>
          <a:p>
            <a:pPr marL="457200" indent="-457200">
              <a:buFont typeface="Arial"/>
              <a:buChar char="•"/>
            </a:pPr>
            <a:r>
              <a:rPr lang="en-US" sz="2000"/>
              <a:t>Der Ausreißer oben in der Mitte ist ein Defekt (repariert).</a:t>
            </a:r>
          </a:p>
          <a:p>
            <a:pPr marL="457200" indent="-457200">
              <a:buFont typeface="Arial"/>
              <a:buChar char="•"/>
            </a:pPr>
            <a:r>
              <a:rPr lang="en-US" sz="2000"/>
              <a:t>Der Rest sind tatsächliche Möglichkeiten, die in bahn.de bzw. dem GTFS-Datensatz nicht abgebildet sind.</a:t>
            </a: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 name="Picture 1" descr="bet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7348" y="1687261"/>
            <a:ext cx="3787820" cy="5047864"/>
          </a:xfrm>
          <a:prstGeom prst="rect">
            <a:avLst/>
          </a:prstGeom>
        </p:spPr>
      </p:pic>
      <p:sp>
        <p:nvSpPr>
          <p:cNvPr id="3" name="Title 2"/>
          <p:cNvSpPr>
            <a:spLocks noGrp="1"/>
          </p:cNvSpPr>
          <p:nvPr>
            <p:ph type="title"/>
          </p:nvPr>
        </p:nvSpPr>
        <p:spPr/>
        <p:txBody>
          <a:bodyPr>
            <a:normAutofit/>
          </a:bodyPr>
          <a:lstStyle/>
          <a:p>
            <a:pPr algn="l"/>
            <a:r>
              <a:rPr lang="en-US" sz="2800" b="1">
                <a:latin typeface="Arial" charset="0"/>
              </a:rPr>
              <a:t>Datenbasiertes Debugging</a:t>
            </a:r>
            <a:endParaRPr lang="en-US" sz="2800"/>
          </a:p>
        </p:txBody>
      </p:sp>
    </p:spTree>
    <p:extLst>
      <p:ext uri="{BB962C8B-B14F-4D97-AF65-F5344CB8AC3E}">
        <p14:creationId xmlns:p14="http://schemas.microsoft.com/office/powerpoint/2010/main" val="3943788009"/>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tIns="27360"/>
          <a:lstStyle/>
          <a:p>
            <a:pPr algn="l">
              <a:lnSpc>
                <a:spcPct val="94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US" sz="3600" b="1">
                <a:latin typeface="Arial" charset="0"/>
              </a:rPr>
              <a:t>ÖV-Isochronen</a:t>
            </a:r>
          </a:p>
        </p:txBody>
      </p:sp>
      <p:sp>
        <p:nvSpPr>
          <p:cNvPr id="9" name="Content Placeholder 1"/>
          <p:cNvSpPr>
            <a:spLocks noGrp="1"/>
          </p:cNvSpPr>
          <p:nvPr>
            <p:ph idx="1"/>
          </p:nvPr>
        </p:nvSpPr>
        <p:spPr>
          <a:xfrm>
            <a:off x="6067654" y="1861435"/>
            <a:ext cx="3069728" cy="4615608"/>
          </a:xfrm>
        </p:spPr>
        <p:txBody>
          <a:bodyPr/>
          <a:lstStyle/>
          <a:p>
            <a:pPr marL="285750" indent="-285750">
              <a:buFont typeface="Arial"/>
              <a:buChar char="•"/>
            </a:pPr>
            <a:r>
              <a:rPr lang="en-US" sz="2000"/>
              <a:t>15 min</a:t>
            </a:r>
          </a:p>
          <a:p>
            <a:pPr marL="285750" indent="-285750">
              <a:buFont typeface="Arial"/>
              <a:buChar char="•"/>
            </a:pPr>
            <a:r>
              <a:rPr lang="en-US" sz="2000"/>
              <a:t>naturgemäß zerklüfteter als auf dem Straßennetz</a:t>
            </a: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 name="Picture 3" descr="Screen Shot 2016-11-24 at 11.43.5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3885" y="1600174"/>
            <a:ext cx="4705664" cy="5040574"/>
          </a:xfrm>
          <a:prstGeom prst="rect">
            <a:avLst/>
          </a:prstGeom>
        </p:spPr>
      </p:pic>
    </p:spTree>
    <p:extLst>
      <p:ext uri="{BB962C8B-B14F-4D97-AF65-F5344CB8AC3E}">
        <p14:creationId xmlns:p14="http://schemas.microsoft.com/office/powerpoint/2010/main" val="261456041"/>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456696" y="159355"/>
            <a:ext cx="8229167" cy="858209"/>
          </a:xfrm>
          <a:ln/>
        </p:spPr>
        <p:txBody>
          <a:bodyPr tIns="27360"/>
          <a:lstStyle/>
          <a:p>
            <a:pPr algn="l">
              <a:lnSpc>
                <a:spcPct val="94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US" sz="3600" b="1">
                <a:latin typeface="Arial" charset="0"/>
              </a:rPr>
              <a:t>'Geschichte'</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171" name="Text Box 3"/>
          <p:cNvSpPr txBox="1">
            <a:spLocks noChangeArrowheads="1"/>
          </p:cNvSpPr>
          <p:nvPr/>
        </p:nvSpPr>
        <p:spPr bwMode="auto">
          <a:xfrm>
            <a:off x="347205" y="1787461"/>
            <a:ext cx="8796796" cy="29144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marL="319088" indent="-288925">
              <a:tabLst>
                <a:tab pos="319088"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 pos="9302750" algn="l"/>
                <a:tab pos="9434513" algn="l"/>
              </a:tabLst>
              <a:defRPr>
                <a:solidFill>
                  <a:srgbClr val="000000"/>
                </a:solidFill>
                <a:latin typeface="Arial" charset="0"/>
                <a:ea typeface="ＭＳ Ｐゴシック" charset="0"/>
                <a:cs typeface="Arial Unicode MS" charset="0"/>
              </a:defRPr>
            </a:lvl1pPr>
            <a:lvl2pPr>
              <a:tabLst>
                <a:tab pos="319088"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 pos="9302750" algn="l"/>
                <a:tab pos="9434513" algn="l"/>
              </a:tabLst>
              <a:defRPr>
                <a:solidFill>
                  <a:srgbClr val="000000"/>
                </a:solidFill>
                <a:latin typeface="Arial" charset="0"/>
                <a:ea typeface="ＭＳ Ｐゴシック" charset="0"/>
                <a:cs typeface="Arial Unicode MS" charset="0"/>
              </a:defRPr>
            </a:lvl2pPr>
            <a:lvl3pPr>
              <a:tabLst>
                <a:tab pos="319088"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 pos="9302750" algn="l"/>
                <a:tab pos="9434513" algn="l"/>
              </a:tabLst>
              <a:defRPr>
                <a:solidFill>
                  <a:srgbClr val="000000"/>
                </a:solidFill>
                <a:latin typeface="Arial" charset="0"/>
                <a:ea typeface="ＭＳ Ｐゴシック" charset="0"/>
                <a:cs typeface="Arial Unicode MS" charset="0"/>
              </a:defRPr>
            </a:lvl3pPr>
            <a:lvl4pPr>
              <a:tabLst>
                <a:tab pos="319088"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 pos="9302750" algn="l"/>
                <a:tab pos="9434513" algn="l"/>
              </a:tabLst>
              <a:defRPr>
                <a:solidFill>
                  <a:srgbClr val="000000"/>
                </a:solidFill>
                <a:latin typeface="Arial" charset="0"/>
                <a:ea typeface="ＭＳ Ｐゴシック" charset="0"/>
                <a:cs typeface="Arial Unicode MS" charset="0"/>
              </a:defRPr>
            </a:lvl4pPr>
            <a:lvl5pPr>
              <a:tabLst>
                <a:tab pos="319088"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 pos="9302750" algn="l"/>
                <a:tab pos="9434513"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319088"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 pos="9302750" algn="l"/>
                <a:tab pos="9434513"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319088"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 pos="9302750" algn="l"/>
                <a:tab pos="9434513"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319088"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 pos="9302750" algn="l"/>
                <a:tab pos="9434513"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319088"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 pos="9302750" algn="l"/>
                <a:tab pos="9434513" algn="l"/>
              </a:tabLst>
              <a:defRPr>
                <a:solidFill>
                  <a:srgbClr val="000000"/>
                </a:solidFill>
                <a:latin typeface="Arial" charset="0"/>
                <a:ea typeface="ＭＳ Ｐゴシック" charset="0"/>
                <a:cs typeface="Arial Unicode MS" charset="0"/>
              </a:defRPr>
            </a:lvl9pPr>
          </a:lstStyle>
          <a:p>
            <a:pPr>
              <a:buClrTx/>
              <a:buFontTx/>
              <a:buNone/>
            </a:pPr>
            <a:r>
              <a:rPr lang="en-US" sz="2800">
                <a:cs typeface="Droid Sans Fallback" charset="0"/>
              </a:rPr>
              <a:t>Wir sind ein unabhängiger Anbieter von Routingsoftware</a:t>
            </a:r>
          </a:p>
          <a:p>
            <a:pPr>
              <a:buClrTx/>
              <a:buFontTx/>
              <a:buNone/>
            </a:pPr>
            <a:endParaRPr lang="en-US" sz="2800">
              <a:cs typeface="Droid Sans Fallback" charset="0"/>
            </a:endParaRPr>
          </a:p>
          <a:p>
            <a:pPr>
              <a:buClrTx/>
              <a:buFontTx/>
              <a:buNone/>
            </a:pPr>
            <a:r>
              <a:rPr lang="en-US" sz="2800">
                <a:cs typeface="Droid Sans Fallback" charset="0"/>
              </a:rPr>
              <a:t>2012: Peter startet die 'GraphHopper Routing Engine'</a:t>
            </a:r>
          </a:p>
          <a:p>
            <a:pPr>
              <a:buClrTx/>
              <a:buFontTx/>
              <a:buNone/>
            </a:pPr>
            <a:r>
              <a:rPr lang="en-US" sz="2800">
                <a:cs typeface="Droid Sans Fallback" charset="0"/>
              </a:rPr>
              <a:t>2013: Stefan startet das ‘Vehicle Routing Toolkit jsprit’</a:t>
            </a:r>
          </a:p>
          <a:p>
            <a:pPr>
              <a:buClrTx/>
              <a:buFontTx/>
              <a:buNone/>
            </a:pPr>
            <a:r>
              <a:rPr lang="en-US" sz="2800">
                <a:cs typeface="Droid Sans Fallback" charset="0"/>
              </a:rPr>
              <a:t>2014: Peter veröffentlicht die GraphHopper Directions API</a:t>
            </a:r>
          </a:p>
          <a:p>
            <a:pPr>
              <a:buClrTx/>
              <a:buFontTx/>
              <a:buNone/>
            </a:pPr>
            <a:r>
              <a:rPr lang="en-US" sz="2800">
                <a:cs typeface="Droid Sans Fallback" charset="0"/>
              </a:rPr>
              <a:t>2015: Stefan &amp; Peter gehen gemeinsame Wege</a:t>
            </a:r>
          </a:p>
          <a:p>
            <a:pPr>
              <a:buClrTx/>
              <a:buFontTx/>
              <a:buNone/>
            </a:pPr>
            <a:r>
              <a:rPr lang="en-US" sz="2800">
                <a:cs typeface="Droid Sans Fallback" charset="0"/>
              </a:rPr>
              <a:t>          Veröffentlichung Route Optimization API</a:t>
            </a:r>
          </a:p>
          <a:p>
            <a:pPr>
              <a:buClrTx/>
              <a:buFontTx/>
              <a:buNone/>
            </a:pPr>
            <a:r>
              <a:rPr lang="en-US" sz="2800">
                <a:cs typeface="Droid Sans Fallback" charset="0"/>
              </a:rPr>
              <a:t>2016: Gründung der GraphHopper GmbH</a:t>
            </a:r>
          </a:p>
          <a:p>
            <a:pPr>
              <a:buClrTx/>
              <a:buFontTx/>
              <a:buNone/>
            </a:pPr>
            <a:r>
              <a:rPr lang="en-US" sz="2800">
                <a:cs typeface="Droid Sans Fallback" charset="0"/>
              </a:rPr>
              <a:t>          Veröffentlichung Isochrone und Map Matching API</a:t>
            </a:r>
          </a:p>
          <a:p>
            <a:pPr>
              <a:buClrTx/>
              <a:buFontTx/>
              <a:buNone/>
            </a:pPr>
            <a:r>
              <a:rPr lang="en-US" sz="2800">
                <a:cs typeface="Droid Sans Fallback" charset="0"/>
              </a:rPr>
              <a:t>          Wachsende Community &amp; Team &amp; Kunden</a:t>
            </a:r>
          </a:p>
        </p:txBody>
      </p:sp>
    </p:spTree>
    <p:extLst>
      <p:ext uri="{BB962C8B-B14F-4D97-AF65-F5344CB8AC3E}">
        <p14:creationId xmlns:p14="http://schemas.microsoft.com/office/powerpoint/2010/main" val="2484235175"/>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465354" y="-172794"/>
            <a:ext cx="5723823" cy="14437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27360" rIns="0" bIns="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9pPr>
          </a:lstStyle>
          <a:p>
            <a:pPr>
              <a:buClrTx/>
              <a:buFontTx/>
              <a:buNone/>
            </a:pPr>
            <a:r>
              <a:rPr lang="en-US" sz="3600" b="1"/>
              <a:t>API Teile</a:t>
            </a:r>
          </a:p>
        </p:txBody>
      </p:sp>
      <p:sp>
        <p:nvSpPr>
          <p:cNvPr id="8194" name="Text Box 2"/>
          <p:cNvSpPr txBox="1">
            <a:spLocks noChangeArrowheads="1"/>
          </p:cNvSpPr>
          <p:nvPr/>
        </p:nvSpPr>
        <p:spPr bwMode="auto">
          <a:xfrm>
            <a:off x="302543" y="1998652"/>
            <a:ext cx="4140516" cy="24018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196" name="Text Box 4"/>
          <p:cNvSpPr txBox="1">
            <a:spLocks noChangeArrowheads="1"/>
          </p:cNvSpPr>
          <p:nvPr/>
        </p:nvSpPr>
        <p:spPr bwMode="auto">
          <a:xfrm>
            <a:off x="344336" y="1820098"/>
            <a:ext cx="4966025" cy="470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9pPr>
          </a:lstStyle>
          <a:p>
            <a:pPr>
              <a:buClrTx/>
              <a:buFontTx/>
              <a:buNone/>
            </a:pPr>
            <a:r>
              <a:rPr lang="en-US" sz="2200" b="1"/>
              <a:t>Routing API</a:t>
            </a:r>
          </a:p>
          <a:p>
            <a:pPr>
              <a:buClrTx/>
              <a:buFontTx/>
              <a:buNone/>
            </a:pPr>
            <a:r>
              <a:rPr lang="en-US" sz="2200"/>
              <a:t>ein Routingservice für Punkt-zu-Punkt Abfragen für verschiedene</a:t>
            </a:r>
          </a:p>
          <a:p>
            <a:pPr>
              <a:buClrTx/>
              <a:buFontTx/>
              <a:buNone/>
            </a:pPr>
            <a:endParaRPr lang="en-US" sz="2200"/>
          </a:p>
          <a:p>
            <a:pPr>
              <a:buClrTx/>
              <a:buFontTx/>
              <a:buNone/>
            </a:pPr>
            <a:r>
              <a:rPr lang="en-US" sz="2200" b="1"/>
              <a:t>Route Optimization API</a:t>
            </a:r>
          </a:p>
          <a:p>
            <a:pPr>
              <a:buClrTx/>
              <a:buFontTx/>
              <a:buNone/>
            </a:pPr>
            <a:r>
              <a:rPr lang="en-US" sz="2200"/>
              <a:t>löst Vehicle Routing Probleme mit versch. Business Constraints: Zeitfenstern, Fahrzeugkapazitäten uvm.</a:t>
            </a:r>
            <a:br>
              <a:rPr lang="en-US" sz="2200"/>
            </a:br>
            <a:endParaRPr lang="en-US" sz="2200"/>
          </a:p>
          <a:p>
            <a:pPr>
              <a:buClrTx/>
              <a:buFontTx/>
              <a:buNone/>
            </a:pPr>
            <a:r>
              <a:rPr lang="en-US" sz="2200" b="1"/>
              <a:t>Geocoding API</a:t>
            </a:r>
          </a:p>
          <a:p>
            <a:pPr>
              <a:buClrTx/>
              <a:buFontTx/>
              <a:buNone/>
            </a:pPr>
            <a:r>
              <a:rPr lang="en-US" sz="2200"/>
              <a:t>        bietet Adresssuche und</a:t>
            </a:r>
          </a:p>
          <a:p>
            <a:pPr>
              <a:buClrTx/>
              <a:buFontTx/>
              <a:buNone/>
            </a:pPr>
            <a:r>
              <a:rPr lang="en-US" sz="2200"/>
              <a:t>        reverse geocoding</a:t>
            </a:r>
          </a:p>
        </p:txBody>
      </p:sp>
      <p:sp>
        <p:nvSpPr>
          <p:cNvPr id="8197" name="Text Box 5"/>
          <p:cNvSpPr txBox="1">
            <a:spLocks noChangeArrowheads="1"/>
          </p:cNvSpPr>
          <p:nvPr/>
        </p:nvSpPr>
        <p:spPr bwMode="auto">
          <a:xfrm>
            <a:off x="5245519" y="1823939"/>
            <a:ext cx="3633396" cy="470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9pPr>
          </a:lstStyle>
          <a:p>
            <a:pPr>
              <a:buClrTx/>
              <a:buFontTx/>
              <a:buNone/>
            </a:pPr>
            <a:r>
              <a:rPr lang="en-US" sz="2200" b="1"/>
              <a:t>Map Matching API</a:t>
            </a:r>
          </a:p>
          <a:p>
            <a:pPr>
              <a:buClrTx/>
              <a:buFontTx/>
              <a:buNone/>
            </a:pPr>
            <a:r>
              <a:rPr lang="en-US" sz="2200"/>
              <a:t>bietet 'snap to road'</a:t>
            </a:r>
          </a:p>
          <a:p>
            <a:pPr>
              <a:buClrTx/>
              <a:buFontTx/>
              <a:buNone/>
            </a:pPr>
            <a:endParaRPr lang="en-US" sz="2200"/>
          </a:p>
          <a:p>
            <a:pPr>
              <a:buClrTx/>
              <a:buFontTx/>
              <a:buNone/>
            </a:pPr>
            <a:endParaRPr lang="en-US" sz="2200"/>
          </a:p>
          <a:p>
            <a:pPr>
              <a:buClrTx/>
              <a:buFontTx/>
              <a:buNone/>
            </a:pPr>
            <a:r>
              <a:rPr lang="en-US" sz="2200" b="1"/>
              <a:t>Isochrone API</a:t>
            </a:r>
          </a:p>
          <a:p>
            <a:pPr>
              <a:buClrTx/>
              <a:buFontTx/>
              <a:buNone/>
            </a:pPr>
            <a:r>
              <a:rPr lang="en-US" sz="2200"/>
              <a:t>bietet Erreichbarkeitsanalysen</a:t>
            </a:r>
          </a:p>
          <a:p>
            <a:pPr>
              <a:buClrTx/>
              <a:buFontTx/>
              <a:buNone/>
            </a:pPr>
            <a:endParaRPr lang="en-US" sz="2200"/>
          </a:p>
          <a:p>
            <a:pPr>
              <a:buClrTx/>
              <a:buFontTx/>
              <a:buNone/>
            </a:pPr>
            <a:endParaRPr lang="en-US" sz="2200" b="1"/>
          </a:p>
          <a:p>
            <a:pPr>
              <a:buClrTx/>
              <a:buFontTx/>
              <a:buNone/>
            </a:pPr>
            <a:endParaRPr lang="en-US" sz="2200" b="1"/>
          </a:p>
          <a:p>
            <a:pPr>
              <a:buClrTx/>
              <a:buFontTx/>
              <a:buNone/>
            </a:pPr>
            <a:r>
              <a:rPr lang="en-US" sz="2200" b="1"/>
              <a:t>Matrix API</a:t>
            </a:r>
          </a:p>
          <a:p>
            <a:pPr>
              <a:buClrTx/>
              <a:buFontTx/>
              <a:buNone/>
            </a:pPr>
            <a:r>
              <a:rPr lang="en-US" sz="2200"/>
              <a:t>berechnet Distanz- und Zeitmatrizen</a:t>
            </a:r>
          </a:p>
        </p:txBody>
      </p:sp>
    </p:spTree>
    <p:extLst>
      <p:ext uri="{BB962C8B-B14F-4D97-AF65-F5344CB8AC3E}">
        <p14:creationId xmlns:p14="http://schemas.microsoft.com/office/powerpoint/2010/main" val="742207024"/>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218" name="Rectangle 2"/>
          <p:cNvSpPr>
            <a:spLocks noGrp="1" noChangeArrowheads="1"/>
          </p:cNvSpPr>
          <p:nvPr>
            <p:ph type="title"/>
          </p:nvPr>
        </p:nvSpPr>
        <p:spPr>
          <a:xfrm>
            <a:off x="456696" y="159355"/>
            <a:ext cx="8229167" cy="858209"/>
          </a:xfrm>
          <a:ln/>
        </p:spPr>
        <p:txBody>
          <a:bodyPr tIns="27360"/>
          <a:lstStyle/>
          <a:p>
            <a:pPr algn="l">
              <a:lnSpc>
                <a:spcPct val="94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US" sz="3200" b="1">
                <a:latin typeface="Arial" charset="0"/>
              </a:rPr>
              <a:t>GraphHopper Maps Demo</a:t>
            </a:r>
          </a:p>
        </p:txBody>
      </p:sp>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5939" y="2557367"/>
            <a:ext cx="4771534" cy="40817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220" name="Text Box 4"/>
          <p:cNvSpPr txBox="1">
            <a:spLocks noChangeArrowheads="1"/>
          </p:cNvSpPr>
          <p:nvPr/>
        </p:nvSpPr>
        <p:spPr bwMode="auto">
          <a:xfrm>
            <a:off x="345768" y="1530187"/>
            <a:ext cx="4716788" cy="1595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9pPr>
          </a:lstStyle>
          <a:p>
            <a:pPr>
              <a:buClrTx/>
              <a:buFontTx/>
              <a:buNone/>
            </a:pPr>
            <a:r>
              <a:rPr lang="en-US" sz="2400" b="1">
                <a:cs typeface="Droid Sans Fallback" charset="0"/>
              </a:rPr>
              <a:t>Ausprobieren:</a:t>
            </a:r>
          </a:p>
          <a:p>
            <a:pPr>
              <a:buClrTx/>
              <a:buFontTx/>
              <a:buNone/>
            </a:pPr>
            <a:r>
              <a:rPr lang="en-US" sz="2400">
                <a:cs typeface="Droid Sans Fallback" charset="0"/>
              </a:rPr>
              <a:t>graphhopper.com/api/1/examples</a:t>
            </a:r>
            <a:br>
              <a:rPr lang="en-US" sz="2400">
                <a:cs typeface="Droid Sans Fallback" charset="0"/>
              </a:rPr>
            </a:br>
            <a:r>
              <a:rPr lang="en-US" sz="2400">
                <a:cs typeface="Droid Sans Fallback" charset="0"/>
              </a:rPr>
              <a:t>graphhopper.com/maps</a:t>
            </a:r>
          </a:p>
        </p:txBody>
      </p:sp>
    </p:spTree>
    <p:extLst>
      <p:ext uri="{BB962C8B-B14F-4D97-AF65-F5344CB8AC3E}">
        <p14:creationId xmlns:p14="http://schemas.microsoft.com/office/powerpoint/2010/main" val="188407797"/>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ext Box 1"/>
          <p:cNvSpPr txBox="1">
            <a:spLocks noChangeArrowheads="1"/>
          </p:cNvSpPr>
          <p:nvPr/>
        </p:nvSpPr>
        <p:spPr bwMode="auto">
          <a:xfrm>
            <a:off x="465354" y="44176"/>
            <a:ext cx="5723823" cy="10310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30240" rIns="0" bIns="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9pPr>
          </a:lstStyle>
          <a:p>
            <a:pPr>
              <a:buClrTx/>
              <a:buFontTx/>
              <a:buNone/>
            </a:pPr>
            <a:r>
              <a:rPr lang="en-US" sz="3600" b="1"/>
              <a:t>Routing API</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5261" y="1768275"/>
            <a:ext cx="4978992" cy="476527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cxnSp>
        <p:nvCxnSpPr>
          <p:cNvPr id="10244" name="AutoShape 4"/>
          <p:cNvCxnSpPr>
            <a:cxnSpLocks noChangeShapeType="1"/>
          </p:cNvCxnSpPr>
          <p:nvPr/>
        </p:nvCxnSpPr>
        <p:spPr bwMode="auto">
          <a:xfrm>
            <a:off x="2963480" y="5302871"/>
            <a:ext cx="4339330" cy="558701"/>
          </a:xfrm>
          <a:prstGeom prst="straightConnector1">
            <a:avLst/>
          </a:prstGeom>
          <a:noFill/>
          <a:ln w="19080" cap="flat">
            <a:solidFill>
              <a:srgbClr val="00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10245" name="Text Box 5"/>
          <p:cNvSpPr txBox="1">
            <a:spLocks noChangeArrowheads="1"/>
          </p:cNvSpPr>
          <p:nvPr/>
        </p:nvSpPr>
        <p:spPr bwMode="auto">
          <a:xfrm>
            <a:off x="448052" y="2192563"/>
            <a:ext cx="3340938" cy="30488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9pPr>
          </a:lstStyle>
          <a:p>
            <a:pPr>
              <a:buClrTx/>
              <a:buFontTx/>
              <a:buNone/>
            </a:pPr>
            <a:r>
              <a:rPr lang="en-US" sz="2800"/>
              <a:t>Berechne 'beste' Route </a:t>
            </a:r>
          </a:p>
          <a:p>
            <a:pPr>
              <a:buClrTx/>
              <a:buFontTx/>
              <a:buNone/>
            </a:pPr>
            <a:r>
              <a:rPr lang="en-US" sz="2800"/>
              <a:t>zwischen 2 und mehr </a:t>
            </a:r>
          </a:p>
          <a:p>
            <a:pPr>
              <a:buClrTx/>
              <a:buFontTx/>
              <a:buNone/>
            </a:pPr>
            <a:r>
              <a:rPr lang="en-US" sz="2800"/>
              <a:t>Koordinaten</a:t>
            </a:r>
          </a:p>
          <a:p>
            <a:pPr>
              <a:buClrTx/>
              <a:buFontTx/>
              <a:buNone/>
            </a:pPr>
            <a:endParaRPr lang="en-US" sz="2800"/>
          </a:p>
          <a:p>
            <a:pPr>
              <a:buClrTx/>
              <a:buFontTx/>
              <a:buNone/>
            </a:pPr>
            <a:r>
              <a:rPr lang="en-US" sz="2800"/>
              <a:t>Gebe Abbiegehinweise</a:t>
            </a:r>
          </a:p>
          <a:p>
            <a:pPr>
              <a:buClrTx/>
              <a:buFontTx/>
              <a:buNone/>
            </a:pPr>
            <a:r>
              <a:rPr lang="en-US" sz="2800"/>
              <a:t>die Geometrie</a:t>
            </a:r>
          </a:p>
          <a:p>
            <a:pPr>
              <a:buClrTx/>
              <a:buFontTx/>
              <a:buNone/>
            </a:pPr>
            <a:r>
              <a:rPr lang="en-US" sz="2800"/>
              <a:t>und Höhendaten</a:t>
            </a:r>
          </a:p>
        </p:txBody>
      </p:sp>
      <p:cxnSp>
        <p:nvCxnSpPr>
          <p:cNvPr id="10246" name="AutoShape 6"/>
          <p:cNvCxnSpPr>
            <a:cxnSpLocks noChangeShapeType="1"/>
          </p:cNvCxnSpPr>
          <p:nvPr/>
        </p:nvCxnSpPr>
        <p:spPr bwMode="auto">
          <a:xfrm flipV="1">
            <a:off x="2963483" y="4755674"/>
            <a:ext cx="1426274" cy="230392"/>
          </a:xfrm>
          <a:prstGeom prst="straightConnector1">
            <a:avLst/>
          </a:prstGeom>
          <a:noFill/>
          <a:ln w="19080" cap="flat">
            <a:solidFill>
              <a:srgbClr val="00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0247" name="AutoShape 7"/>
          <p:cNvCxnSpPr>
            <a:cxnSpLocks noChangeShapeType="1"/>
          </p:cNvCxnSpPr>
          <p:nvPr/>
        </p:nvCxnSpPr>
        <p:spPr bwMode="auto">
          <a:xfrm>
            <a:off x="2953395" y="3507734"/>
            <a:ext cx="3186785" cy="362867"/>
          </a:xfrm>
          <a:prstGeom prst="straightConnector1">
            <a:avLst/>
          </a:prstGeom>
          <a:noFill/>
          <a:ln w="19080" cap="flat">
            <a:solidFill>
              <a:srgbClr val="00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Tree>
    <p:extLst>
      <p:ext uri="{BB962C8B-B14F-4D97-AF65-F5344CB8AC3E}">
        <p14:creationId xmlns:p14="http://schemas.microsoft.com/office/powerpoint/2010/main" val="1325663042"/>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ext Box 1"/>
          <p:cNvSpPr txBox="1">
            <a:spLocks noChangeArrowheads="1"/>
          </p:cNvSpPr>
          <p:nvPr/>
        </p:nvSpPr>
        <p:spPr bwMode="auto">
          <a:xfrm>
            <a:off x="465354" y="44176"/>
            <a:ext cx="5723823" cy="10310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30240" rIns="0" bIns="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9pPr>
          </a:lstStyle>
          <a:p>
            <a:pPr>
              <a:buClrTx/>
              <a:buFontTx/>
              <a:buNone/>
            </a:pPr>
            <a:r>
              <a:rPr lang="en-US" sz="3600" b="1"/>
              <a:t>Geocoding API</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1267" name="Text Box 3"/>
          <p:cNvSpPr txBox="1">
            <a:spLocks noChangeArrowheads="1"/>
          </p:cNvSpPr>
          <p:nvPr/>
        </p:nvSpPr>
        <p:spPr bwMode="auto">
          <a:xfrm>
            <a:off x="301104" y="1800897"/>
            <a:ext cx="8982643" cy="39147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marL="342900" indent="-334963">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 pos="9434513" algn="l"/>
                <a:tab pos="9883775" algn="l"/>
              </a:tabLst>
              <a:defRPr>
                <a:solidFill>
                  <a:srgbClr val="000000"/>
                </a:solidFill>
                <a:latin typeface="Arial" charset="0"/>
                <a:ea typeface="ＭＳ Ｐゴシック" charset="0"/>
                <a:cs typeface="Arial Unicode MS" charset="0"/>
              </a:defRPr>
            </a:lvl1pPr>
            <a:lvl2pPr>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 pos="9434513" algn="l"/>
                <a:tab pos="9883775" algn="l"/>
              </a:tabLst>
              <a:defRPr>
                <a:solidFill>
                  <a:srgbClr val="000000"/>
                </a:solidFill>
                <a:latin typeface="Arial" charset="0"/>
                <a:ea typeface="ＭＳ Ｐゴシック" charset="0"/>
                <a:cs typeface="Arial Unicode MS" charset="0"/>
              </a:defRPr>
            </a:lvl2pPr>
            <a:lvl3pPr>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 pos="9434513" algn="l"/>
                <a:tab pos="9883775" algn="l"/>
              </a:tabLst>
              <a:defRPr>
                <a:solidFill>
                  <a:srgbClr val="000000"/>
                </a:solidFill>
                <a:latin typeface="Arial" charset="0"/>
                <a:ea typeface="ＭＳ Ｐゴシック" charset="0"/>
                <a:cs typeface="Arial Unicode MS" charset="0"/>
              </a:defRPr>
            </a:lvl3pPr>
            <a:lvl4pPr>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 pos="9434513" algn="l"/>
                <a:tab pos="9883775" algn="l"/>
              </a:tabLst>
              <a:defRPr>
                <a:solidFill>
                  <a:srgbClr val="000000"/>
                </a:solidFill>
                <a:latin typeface="Arial" charset="0"/>
                <a:ea typeface="ＭＳ Ｐゴシック" charset="0"/>
                <a:cs typeface="Arial Unicode MS" charset="0"/>
              </a:defRPr>
            </a:lvl4pPr>
            <a:lvl5pPr>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 pos="9434513" algn="l"/>
                <a:tab pos="9883775"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 pos="9434513" algn="l"/>
                <a:tab pos="9883775"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 pos="9434513" algn="l"/>
                <a:tab pos="9883775"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 pos="9434513" algn="l"/>
                <a:tab pos="9883775"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 pos="9434513" algn="l"/>
                <a:tab pos="9883775" algn="l"/>
              </a:tabLst>
              <a:defRPr>
                <a:solidFill>
                  <a:srgbClr val="000000"/>
                </a:solidFill>
                <a:latin typeface="Arial" charset="0"/>
                <a:ea typeface="ＭＳ Ｐゴシック" charset="0"/>
                <a:cs typeface="Arial Unicode MS" charset="0"/>
              </a:defRPr>
            </a:lvl9pPr>
          </a:lstStyle>
          <a:p>
            <a:pPr>
              <a:buClrTx/>
              <a:buFontTx/>
              <a:buNone/>
            </a:pPr>
            <a:r>
              <a:rPr lang="en-US" sz="2800" b="1"/>
              <a:t>Geocoding:</a:t>
            </a:r>
          </a:p>
          <a:p>
            <a:pPr>
              <a:buClrTx/>
              <a:buFontTx/>
              <a:buNone/>
            </a:pPr>
            <a:r>
              <a:rPr lang="en-US" sz="2800"/>
              <a:t>Hole Geo-Koordinaten für eine (unvollständige) Adresse</a:t>
            </a:r>
          </a:p>
          <a:p>
            <a:pPr>
              <a:buClrTx/>
              <a:buFontTx/>
              <a:buNone/>
            </a:pPr>
            <a:endParaRPr lang="en-US" sz="2800"/>
          </a:p>
          <a:p>
            <a:pPr>
              <a:buClrTx/>
              <a:buFontTx/>
              <a:buNone/>
            </a:pPr>
            <a:r>
              <a:rPr lang="en-US" sz="2800" b="1"/>
              <a:t>Reverse Geocoding:</a:t>
            </a:r>
          </a:p>
          <a:p>
            <a:pPr>
              <a:buClrTx/>
              <a:buFontTx/>
              <a:buNone/>
            </a:pPr>
            <a:r>
              <a:rPr lang="en-US" sz="2800"/>
              <a:t>Hole Adresse für eine Koordinate</a:t>
            </a:r>
          </a:p>
        </p:txBody>
      </p:sp>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2891" y="3079575"/>
            <a:ext cx="6638656" cy="634729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cxnSp>
        <p:nvCxnSpPr>
          <p:cNvPr id="11269" name="AutoShape 5"/>
          <p:cNvCxnSpPr>
            <a:cxnSpLocks noChangeShapeType="1"/>
          </p:cNvCxnSpPr>
          <p:nvPr/>
        </p:nvCxnSpPr>
        <p:spPr bwMode="auto">
          <a:xfrm flipH="1">
            <a:off x="5559592" y="2876059"/>
            <a:ext cx="331357" cy="1658822"/>
          </a:xfrm>
          <a:prstGeom prst="straightConnector1">
            <a:avLst/>
          </a:prstGeom>
          <a:noFill/>
          <a:ln w="19080" cap="flat">
            <a:solidFill>
              <a:srgbClr val="00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Tree>
    <p:extLst>
      <p:ext uri="{BB962C8B-B14F-4D97-AF65-F5344CB8AC3E}">
        <p14:creationId xmlns:p14="http://schemas.microsoft.com/office/powerpoint/2010/main" val="2274974256"/>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ext Box 1"/>
          <p:cNvSpPr txBox="1">
            <a:spLocks noChangeArrowheads="1"/>
          </p:cNvSpPr>
          <p:nvPr/>
        </p:nvSpPr>
        <p:spPr bwMode="auto">
          <a:xfrm>
            <a:off x="465354" y="42238"/>
            <a:ext cx="5723823" cy="10310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30240" rIns="0" bIns="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9pPr>
          </a:lstStyle>
          <a:p>
            <a:pPr>
              <a:buClrTx/>
              <a:buFontTx/>
              <a:buNone/>
            </a:pPr>
            <a:r>
              <a:rPr lang="en-US" sz="3600" b="1"/>
              <a:t>Isochrone API</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63" y="337908"/>
            <a:ext cx="2397292" cy="614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2291" name="Text Box 3"/>
          <p:cNvSpPr txBox="1">
            <a:spLocks noChangeArrowheads="1"/>
          </p:cNvSpPr>
          <p:nvPr/>
        </p:nvSpPr>
        <p:spPr bwMode="auto">
          <a:xfrm>
            <a:off x="476867" y="2244402"/>
            <a:ext cx="3732803" cy="3532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Unicode MS" charset="0"/>
              </a:defRPr>
            </a:lvl9pPr>
          </a:lstStyle>
          <a:p>
            <a:pPr>
              <a:buClrTx/>
              <a:buFontTx/>
              <a:buNone/>
            </a:pPr>
            <a:r>
              <a:rPr lang="en-US" sz="2400" b="1">
                <a:cs typeface="Arial" charset="0"/>
              </a:rPr>
              <a:t>Gegeben:</a:t>
            </a:r>
            <a:r>
              <a:rPr lang="en-US" sz="2400">
                <a:cs typeface="Arial" charset="0"/>
              </a:rPr>
              <a:t> ein Fahrzeugtyp,</a:t>
            </a:r>
          </a:p>
          <a:p>
            <a:pPr>
              <a:buClrTx/>
              <a:buFontTx/>
              <a:buNone/>
            </a:pPr>
            <a:r>
              <a:rPr lang="en-US" sz="2400">
                <a:cs typeface="Arial" charset="0"/>
              </a:rPr>
              <a:t>  maximale Fahrzeit</a:t>
            </a:r>
          </a:p>
          <a:p>
            <a:pPr>
              <a:buClrTx/>
              <a:buFontTx/>
              <a:buNone/>
            </a:pPr>
            <a:r>
              <a:rPr lang="en-US" sz="2400">
                <a:cs typeface="Arial" charset="0"/>
              </a:rPr>
              <a:t>  und ein Startort</a:t>
            </a:r>
          </a:p>
          <a:p>
            <a:pPr>
              <a:buClrTx/>
              <a:buFontTx/>
              <a:buNone/>
            </a:pPr>
            <a:endParaRPr lang="en-US" sz="2400">
              <a:cs typeface="Arial" charset="0"/>
            </a:endParaRPr>
          </a:p>
          <a:p>
            <a:pPr>
              <a:buClrTx/>
              <a:buFontTx/>
              <a:buNone/>
            </a:pPr>
            <a:r>
              <a:rPr lang="en-US" sz="2400" b="1">
                <a:cs typeface="Arial" charset="0"/>
              </a:rPr>
              <a:t>Ergebnis:</a:t>
            </a:r>
            <a:r>
              <a:rPr lang="en-US" sz="2400">
                <a:cs typeface="Arial" charset="0"/>
              </a:rPr>
              <a:t> das Gebiet der Erreichbarkeit</a:t>
            </a:r>
          </a:p>
        </p:txBody>
      </p:sp>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4089" y="1702982"/>
            <a:ext cx="4820517" cy="48209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cxnSp>
        <p:nvCxnSpPr>
          <p:cNvPr id="12293" name="AutoShape 5"/>
          <p:cNvCxnSpPr>
            <a:cxnSpLocks noChangeShapeType="1"/>
          </p:cNvCxnSpPr>
          <p:nvPr/>
        </p:nvCxnSpPr>
        <p:spPr bwMode="auto">
          <a:xfrm>
            <a:off x="2777632" y="3425163"/>
            <a:ext cx="3590176" cy="643178"/>
          </a:xfrm>
          <a:prstGeom prst="straightConnector1">
            <a:avLst/>
          </a:prstGeom>
          <a:noFill/>
          <a:ln w="19080" cap="flat">
            <a:solidFill>
              <a:srgbClr val="00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Tree>
    <p:extLst>
      <p:ext uri="{BB962C8B-B14F-4D97-AF65-F5344CB8AC3E}">
        <p14:creationId xmlns:p14="http://schemas.microsoft.com/office/powerpoint/2010/main" val="3545381755"/>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5607</TotalTime>
  <Words>1016</Words>
  <Application>Microsoft Macintosh PowerPoint</Application>
  <PresentationFormat>On-screen Show (4:3)</PresentationFormat>
  <Paragraphs>227</Paragraphs>
  <Slides>35</Slides>
  <Notes>35</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PowerPoint Presentation</vt:lpstr>
      <vt:lpstr>PowerPoint Presentation</vt:lpstr>
      <vt:lpstr>GraphHopper Directions API</vt:lpstr>
      <vt:lpstr>'Geschichte'</vt:lpstr>
      <vt:lpstr>PowerPoint Presentation</vt:lpstr>
      <vt:lpstr>GraphHopper Maps Demo</vt:lpstr>
      <vt:lpstr>PowerPoint Presentation</vt:lpstr>
      <vt:lpstr>PowerPoint Presentation</vt:lpstr>
      <vt:lpstr>PowerPoint Presentation</vt:lpstr>
      <vt:lpstr>PowerPoint Presentation</vt:lpstr>
      <vt:lpstr>PowerPoint Presentation</vt:lpstr>
      <vt:lpstr>PowerPoint Presentation</vt:lpstr>
      <vt:lpstr>Open</vt:lpstr>
      <vt:lpstr>Aktive Community</vt:lpstr>
      <vt:lpstr>Aktive Community</vt:lpstr>
      <vt:lpstr>PowerPoint Presentation</vt:lpstr>
      <vt:lpstr>OS &amp; Geldverdienen?</vt:lpstr>
      <vt:lpstr>Public Transport</vt:lpstr>
      <vt:lpstr>Public Transport</vt:lpstr>
      <vt:lpstr>PowerPoint Presentation</vt:lpstr>
      <vt:lpstr>Angebotsdaten</vt:lpstr>
      <vt:lpstr>ÖV-Angebotsdaten</vt:lpstr>
      <vt:lpstr>GTFS</vt:lpstr>
      <vt:lpstr>Routing</vt:lpstr>
      <vt:lpstr>Zeitabhängiges Netz</vt:lpstr>
      <vt:lpstr>Zeitexpandiertes Netz</vt:lpstr>
      <vt:lpstr>Modellierung</vt:lpstr>
      <vt:lpstr>Früheste Ankunftszeit</vt:lpstr>
      <vt:lpstr>Alternativen</vt:lpstr>
      <vt:lpstr>Umstiege</vt:lpstr>
      <vt:lpstr>Weitere Kriterien (Zukunft)</vt:lpstr>
      <vt:lpstr>Vergleich mit bahn.de</vt:lpstr>
      <vt:lpstr>Datenbasiertes Debugging</vt:lpstr>
      <vt:lpstr>Datenbasiertes Debugging</vt:lpstr>
      <vt:lpstr>ÖV-Isochronen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dc:creator>
  <cp:lastModifiedBy>Michael</cp:lastModifiedBy>
  <cp:revision>8</cp:revision>
  <dcterms:created xsi:type="dcterms:W3CDTF">2016-11-24T14:03:00Z</dcterms:created>
  <dcterms:modified xsi:type="dcterms:W3CDTF">2016-11-28T11:30:45Z</dcterms:modified>
</cp:coreProperties>
</file>